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12192000"/>
  <p:custDataLst>
    <p:tags r:id="rId2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4926"/>
    <a:srgbClr val="F59E0B"/>
    <a:srgbClr val="9A7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image" Target="../media/image126.png"/><Relationship Id="rId7" Type="http://schemas.openxmlformats.org/officeDocument/2006/relationships/image" Target="../media/image125.png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94.png"/><Relationship Id="rId3" Type="http://schemas.openxmlformats.org/officeDocument/2006/relationships/image" Target="../media/image122.png"/><Relationship Id="rId25" Type="http://schemas.openxmlformats.org/officeDocument/2006/relationships/notesSlide" Target="../notesSlides/notesSlide10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141.png"/><Relationship Id="rId22" Type="http://schemas.openxmlformats.org/officeDocument/2006/relationships/image" Target="../media/image140.png"/><Relationship Id="rId21" Type="http://schemas.openxmlformats.org/officeDocument/2006/relationships/image" Target="../media/image139.png"/><Relationship Id="rId20" Type="http://schemas.openxmlformats.org/officeDocument/2006/relationships/image" Target="../media/image138.png"/><Relationship Id="rId2" Type="http://schemas.openxmlformats.org/officeDocument/2006/relationships/image" Target="../media/image6.png"/><Relationship Id="rId19" Type="http://schemas.openxmlformats.org/officeDocument/2006/relationships/image" Target="../media/image137.png"/><Relationship Id="rId18" Type="http://schemas.openxmlformats.org/officeDocument/2006/relationships/image" Target="../media/image136.png"/><Relationship Id="rId17" Type="http://schemas.openxmlformats.org/officeDocument/2006/relationships/image" Target="../media/image135.png"/><Relationship Id="rId16" Type="http://schemas.openxmlformats.org/officeDocument/2006/relationships/image" Target="../media/image134.png"/><Relationship Id="rId15" Type="http://schemas.openxmlformats.org/officeDocument/2006/relationships/image" Target="../media/image133.png"/><Relationship Id="rId14" Type="http://schemas.openxmlformats.org/officeDocument/2006/relationships/image" Target="../media/image132.png"/><Relationship Id="rId13" Type="http://schemas.openxmlformats.org/officeDocument/2006/relationships/image" Target="../media/image131.png"/><Relationship Id="rId12" Type="http://schemas.openxmlformats.org/officeDocument/2006/relationships/image" Target="../media/image130.png"/><Relationship Id="rId11" Type="http://schemas.openxmlformats.org/officeDocument/2006/relationships/image" Target="../media/image129.png"/><Relationship Id="rId10" Type="http://schemas.openxmlformats.org/officeDocument/2006/relationships/image" Target="../media/image128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image" Target="../media/image146.png"/><Relationship Id="rId7" Type="http://schemas.openxmlformats.org/officeDocument/2006/relationships/image" Target="../media/image9.png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6.png"/><Relationship Id="rId18" Type="http://schemas.openxmlformats.org/officeDocument/2006/relationships/notesSlide" Target="../notesSlides/notesSlide1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52.png"/><Relationship Id="rId15" Type="http://schemas.openxmlformats.org/officeDocument/2006/relationships/image" Target="../media/image151.png"/><Relationship Id="rId14" Type="http://schemas.openxmlformats.org/officeDocument/2006/relationships/image" Target="../media/image150.png"/><Relationship Id="rId13" Type="http://schemas.openxmlformats.org/officeDocument/2006/relationships/image" Target="../media/image149.png"/><Relationship Id="rId12" Type="http://schemas.openxmlformats.org/officeDocument/2006/relationships/image" Target="../media/image148.png"/><Relationship Id="rId11" Type="http://schemas.openxmlformats.org/officeDocument/2006/relationships/image" Target="../media/image136.png"/><Relationship Id="rId10" Type="http://schemas.openxmlformats.org/officeDocument/2006/relationships/image" Target="../media/image147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png"/><Relationship Id="rId8" Type="http://schemas.openxmlformats.org/officeDocument/2006/relationships/image" Target="../media/image158.png"/><Relationship Id="rId7" Type="http://schemas.openxmlformats.org/officeDocument/2006/relationships/image" Target="../media/image157.png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2" Type="http://schemas.openxmlformats.org/officeDocument/2006/relationships/notesSlide" Target="../notesSlides/notesSlide12.xml"/><Relationship Id="rId31" Type="http://schemas.openxmlformats.org/officeDocument/2006/relationships/slideLayout" Target="../slideLayouts/slideLayout1.xml"/><Relationship Id="rId30" Type="http://schemas.openxmlformats.org/officeDocument/2006/relationships/image" Target="../media/image180.png"/><Relationship Id="rId3" Type="http://schemas.openxmlformats.org/officeDocument/2006/relationships/image" Target="../media/image153.png"/><Relationship Id="rId29" Type="http://schemas.openxmlformats.org/officeDocument/2006/relationships/image" Target="../media/image179.png"/><Relationship Id="rId28" Type="http://schemas.openxmlformats.org/officeDocument/2006/relationships/image" Target="../media/image178.png"/><Relationship Id="rId27" Type="http://schemas.openxmlformats.org/officeDocument/2006/relationships/image" Target="../media/image177.png"/><Relationship Id="rId26" Type="http://schemas.openxmlformats.org/officeDocument/2006/relationships/image" Target="../media/image176.png"/><Relationship Id="rId25" Type="http://schemas.openxmlformats.org/officeDocument/2006/relationships/image" Target="../media/image175.png"/><Relationship Id="rId24" Type="http://schemas.openxmlformats.org/officeDocument/2006/relationships/image" Target="../media/image174.png"/><Relationship Id="rId23" Type="http://schemas.openxmlformats.org/officeDocument/2006/relationships/image" Target="../media/image173.png"/><Relationship Id="rId22" Type="http://schemas.openxmlformats.org/officeDocument/2006/relationships/image" Target="../media/image172.png"/><Relationship Id="rId21" Type="http://schemas.openxmlformats.org/officeDocument/2006/relationships/image" Target="../media/image171.png"/><Relationship Id="rId20" Type="http://schemas.openxmlformats.org/officeDocument/2006/relationships/image" Target="../media/image170.png"/><Relationship Id="rId2" Type="http://schemas.openxmlformats.org/officeDocument/2006/relationships/image" Target="../media/image6.png"/><Relationship Id="rId19" Type="http://schemas.openxmlformats.org/officeDocument/2006/relationships/image" Target="../media/image169.png"/><Relationship Id="rId18" Type="http://schemas.openxmlformats.org/officeDocument/2006/relationships/image" Target="../media/image168.png"/><Relationship Id="rId17" Type="http://schemas.openxmlformats.org/officeDocument/2006/relationships/image" Target="../media/image167.png"/><Relationship Id="rId16" Type="http://schemas.openxmlformats.org/officeDocument/2006/relationships/image" Target="../media/image166.png"/><Relationship Id="rId15" Type="http://schemas.openxmlformats.org/officeDocument/2006/relationships/image" Target="../media/image165.png"/><Relationship Id="rId14" Type="http://schemas.openxmlformats.org/officeDocument/2006/relationships/image" Target="../media/image164.png"/><Relationship Id="rId13" Type="http://schemas.openxmlformats.org/officeDocument/2006/relationships/image" Target="../media/image163.png"/><Relationship Id="rId12" Type="http://schemas.openxmlformats.org/officeDocument/2006/relationships/image" Target="../media/image162.png"/><Relationship Id="rId11" Type="http://schemas.openxmlformats.org/officeDocument/2006/relationships/image" Target="../media/image161.png"/><Relationship Id="rId10" Type="http://schemas.openxmlformats.org/officeDocument/2006/relationships/image" Target="../media/image160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png"/><Relationship Id="rId8" Type="http://schemas.openxmlformats.org/officeDocument/2006/relationships/image" Target="../media/image184.png"/><Relationship Id="rId7" Type="http://schemas.openxmlformats.org/officeDocument/2006/relationships/image" Target="../media/image83.png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0" Type="http://schemas.openxmlformats.org/officeDocument/2006/relationships/notesSlide" Target="../notesSlides/notesSlide13.xml"/><Relationship Id="rId2" Type="http://schemas.openxmlformats.org/officeDocument/2006/relationships/image" Target="../media/image6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93.png"/><Relationship Id="rId17" Type="http://schemas.openxmlformats.org/officeDocument/2006/relationships/image" Target="../media/image192.png"/><Relationship Id="rId16" Type="http://schemas.openxmlformats.org/officeDocument/2006/relationships/image" Target="../media/image191.png"/><Relationship Id="rId15" Type="http://schemas.openxmlformats.org/officeDocument/2006/relationships/image" Target="../media/image190.png"/><Relationship Id="rId14" Type="http://schemas.openxmlformats.org/officeDocument/2006/relationships/image" Target="../media/image189.png"/><Relationship Id="rId13" Type="http://schemas.openxmlformats.org/officeDocument/2006/relationships/image" Target="../media/image188.png"/><Relationship Id="rId12" Type="http://schemas.openxmlformats.org/officeDocument/2006/relationships/image" Target="../media/image187.png"/><Relationship Id="rId11" Type="http://schemas.openxmlformats.org/officeDocument/2006/relationships/image" Target="../media/image186.png"/><Relationship Id="rId10" Type="http://schemas.openxmlformats.org/officeDocument/2006/relationships/image" Target="../media/image11.png"/><Relationship Id="rId1" Type="http://schemas.openxmlformats.org/officeDocument/2006/relationships/image" Target="../media/image18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8" Type="http://schemas.openxmlformats.org/officeDocument/2006/relationships/image" Target="../media/image200.png"/><Relationship Id="rId7" Type="http://schemas.openxmlformats.org/officeDocument/2006/relationships/image" Target="../media/image199.png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3" Type="http://schemas.openxmlformats.org/officeDocument/2006/relationships/image" Target="../media/image195.png"/><Relationship Id="rId23" Type="http://schemas.openxmlformats.org/officeDocument/2006/relationships/notesSlide" Target="../notesSlides/notesSlide14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212.png"/><Relationship Id="rId20" Type="http://schemas.openxmlformats.org/officeDocument/2006/relationships/image" Target="../media/image211.png"/><Relationship Id="rId2" Type="http://schemas.openxmlformats.org/officeDocument/2006/relationships/image" Target="../media/image6.png"/><Relationship Id="rId19" Type="http://schemas.openxmlformats.org/officeDocument/2006/relationships/image" Target="../media/image210.png"/><Relationship Id="rId18" Type="http://schemas.openxmlformats.org/officeDocument/2006/relationships/image" Target="../media/image209.png"/><Relationship Id="rId17" Type="http://schemas.openxmlformats.org/officeDocument/2006/relationships/image" Target="../media/image208.png"/><Relationship Id="rId16" Type="http://schemas.openxmlformats.org/officeDocument/2006/relationships/image" Target="../media/image207.png"/><Relationship Id="rId15" Type="http://schemas.openxmlformats.org/officeDocument/2006/relationships/image" Target="../media/image182.png"/><Relationship Id="rId14" Type="http://schemas.openxmlformats.org/officeDocument/2006/relationships/image" Target="../media/image206.png"/><Relationship Id="rId13" Type="http://schemas.openxmlformats.org/officeDocument/2006/relationships/image" Target="../media/image205.png"/><Relationship Id="rId12" Type="http://schemas.openxmlformats.org/officeDocument/2006/relationships/image" Target="../media/image204.png"/><Relationship Id="rId11" Type="http://schemas.openxmlformats.org/officeDocument/2006/relationships/image" Target="../media/image203.png"/><Relationship Id="rId10" Type="http://schemas.openxmlformats.org/officeDocument/2006/relationships/image" Target="../media/image202.png"/><Relationship Id="rId1" Type="http://schemas.openxmlformats.org/officeDocument/2006/relationships/image" Target="../media/image19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8" Type="http://schemas.openxmlformats.org/officeDocument/2006/relationships/image" Target="../media/image11.png"/><Relationship Id="rId7" Type="http://schemas.openxmlformats.org/officeDocument/2006/relationships/image" Target="../media/image125.png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94.png"/><Relationship Id="rId30" Type="http://schemas.openxmlformats.org/officeDocument/2006/relationships/notesSlide" Target="../notesSlides/notesSlide15.xml"/><Relationship Id="rId3" Type="http://schemas.openxmlformats.org/officeDocument/2006/relationships/image" Target="../media/image122.png"/><Relationship Id="rId29" Type="http://schemas.openxmlformats.org/officeDocument/2006/relationships/slideLayout" Target="../slideLayouts/slideLayout1.xml"/><Relationship Id="rId28" Type="http://schemas.openxmlformats.org/officeDocument/2006/relationships/image" Target="../media/image13.png"/><Relationship Id="rId27" Type="http://schemas.openxmlformats.org/officeDocument/2006/relationships/image" Target="../media/image232.png"/><Relationship Id="rId26" Type="http://schemas.openxmlformats.org/officeDocument/2006/relationships/image" Target="../media/image231.png"/><Relationship Id="rId25" Type="http://schemas.openxmlformats.org/officeDocument/2006/relationships/image" Target="../media/image230.png"/><Relationship Id="rId24" Type="http://schemas.openxmlformats.org/officeDocument/2006/relationships/image" Target="../media/image229.png"/><Relationship Id="rId23" Type="http://schemas.openxmlformats.org/officeDocument/2006/relationships/image" Target="../media/image228.png"/><Relationship Id="rId22" Type="http://schemas.openxmlformats.org/officeDocument/2006/relationships/image" Target="../media/image227.png"/><Relationship Id="rId21" Type="http://schemas.openxmlformats.org/officeDocument/2006/relationships/image" Target="../media/image226.png"/><Relationship Id="rId20" Type="http://schemas.openxmlformats.org/officeDocument/2006/relationships/image" Target="../media/image225.png"/><Relationship Id="rId2" Type="http://schemas.openxmlformats.org/officeDocument/2006/relationships/image" Target="../media/image6.png"/><Relationship Id="rId19" Type="http://schemas.openxmlformats.org/officeDocument/2006/relationships/image" Target="../media/image224.png"/><Relationship Id="rId18" Type="http://schemas.openxmlformats.org/officeDocument/2006/relationships/image" Target="../media/image223.png"/><Relationship Id="rId17" Type="http://schemas.openxmlformats.org/officeDocument/2006/relationships/image" Target="../media/image222.png"/><Relationship Id="rId16" Type="http://schemas.openxmlformats.org/officeDocument/2006/relationships/image" Target="../media/image221.png"/><Relationship Id="rId15" Type="http://schemas.openxmlformats.org/officeDocument/2006/relationships/image" Target="../media/image220.png"/><Relationship Id="rId14" Type="http://schemas.openxmlformats.org/officeDocument/2006/relationships/image" Target="../media/image219.png"/><Relationship Id="rId13" Type="http://schemas.openxmlformats.org/officeDocument/2006/relationships/image" Target="../media/image218.png"/><Relationship Id="rId12" Type="http://schemas.openxmlformats.org/officeDocument/2006/relationships/image" Target="../media/image217.png"/><Relationship Id="rId11" Type="http://schemas.openxmlformats.org/officeDocument/2006/relationships/image" Target="../media/image135.png"/><Relationship Id="rId10" Type="http://schemas.openxmlformats.org/officeDocument/2006/relationships/image" Target="../media/image21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png"/><Relationship Id="rId8" Type="http://schemas.openxmlformats.org/officeDocument/2006/relationships/image" Target="../media/image239.png"/><Relationship Id="rId7" Type="http://schemas.openxmlformats.org/officeDocument/2006/relationships/image" Target="../media/image238.png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Relationship Id="rId32" Type="http://schemas.openxmlformats.org/officeDocument/2006/relationships/notesSlide" Target="../notesSlides/notesSlide16.xml"/><Relationship Id="rId31" Type="http://schemas.openxmlformats.org/officeDocument/2006/relationships/slideLayout" Target="../slideLayouts/slideLayout1.xml"/><Relationship Id="rId30" Type="http://schemas.openxmlformats.org/officeDocument/2006/relationships/image" Target="../media/image257.png"/><Relationship Id="rId3" Type="http://schemas.openxmlformats.org/officeDocument/2006/relationships/image" Target="../media/image234.png"/><Relationship Id="rId29" Type="http://schemas.openxmlformats.org/officeDocument/2006/relationships/image" Target="../media/image256.jpeg"/><Relationship Id="rId28" Type="http://schemas.openxmlformats.org/officeDocument/2006/relationships/image" Target="../media/image72.png"/><Relationship Id="rId27" Type="http://schemas.openxmlformats.org/officeDocument/2006/relationships/image" Target="../media/image69.png"/><Relationship Id="rId26" Type="http://schemas.openxmlformats.org/officeDocument/2006/relationships/image" Target="../media/image255.png"/><Relationship Id="rId25" Type="http://schemas.openxmlformats.org/officeDocument/2006/relationships/image" Target="../media/image254.png"/><Relationship Id="rId24" Type="http://schemas.openxmlformats.org/officeDocument/2006/relationships/image" Target="../media/image253.png"/><Relationship Id="rId23" Type="http://schemas.openxmlformats.org/officeDocument/2006/relationships/image" Target="../media/image252.png"/><Relationship Id="rId22" Type="http://schemas.openxmlformats.org/officeDocument/2006/relationships/image" Target="../media/image251.png"/><Relationship Id="rId21" Type="http://schemas.openxmlformats.org/officeDocument/2006/relationships/image" Target="../media/image71.png"/><Relationship Id="rId20" Type="http://schemas.openxmlformats.org/officeDocument/2006/relationships/image" Target="../media/image250.png"/><Relationship Id="rId2" Type="http://schemas.openxmlformats.org/officeDocument/2006/relationships/image" Target="../media/image6.png"/><Relationship Id="rId19" Type="http://schemas.openxmlformats.org/officeDocument/2006/relationships/image" Target="../media/image249.png"/><Relationship Id="rId18" Type="http://schemas.openxmlformats.org/officeDocument/2006/relationships/image" Target="../media/image248.png"/><Relationship Id="rId17" Type="http://schemas.openxmlformats.org/officeDocument/2006/relationships/image" Target="../media/image247.png"/><Relationship Id="rId16" Type="http://schemas.openxmlformats.org/officeDocument/2006/relationships/image" Target="../media/image246.png"/><Relationship Id="rId15" Type="http://schemas.openxmlformats.org/officeDocument/2006/relationships/image" Target="../media/image245.png"/><Relationship Id="rId14" Type="http://schemas.openxmlformats.org/officeDocument/2006/relationships/image" Target="../media/image244.png"/><Relationship Id="rId13" Type="http://schemas.openxmlformats.org/officeDocument/2006/relationships/image" Target="../media/image243.png"/><Relationship Id="rId12" Type="http://schemas.openxmlformats.org/officeDocument/2006/relationships/image" Target="../media/image242.png"/><Relationship Id="rId11" Type="http://schemas.openxmlformats.org/officeDocument/2006/relationships/image" Target="../media/image241.png"/><Relationship Id="rId10" Type="http://schemas.openxmlformats.org/officeDocument/2006/relationships/image" Target="../media/image68.png"/><Relationship Id="rId1" Type="http://schemas.openxmlformats.org/officeDocument/2006/relationships/image" Target="../media/image23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5.png"/><Relationship Id="rId8" Type="http://schemas.openxmlformats.org/officeDocument/2006/relationships/image" Target="../media/image264.png"/><Relationship Id="rId7" Type="http://schemas.openxmlformats.org/officeDocument/2006/relationships/image" Target="../media/image263.png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3" Type="http://schemas.openxmlformats.org/officeDocument/2006/relationships/image" Target="../media/image259.png"/><Relationship Id="rId26" Type="http://schemas.openxmlformats.org/officeDocument/2006/relationships/notesSlide" Target="../notesSlides/notesSlide17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280.png"/><Relationship Id="rId23" Type="http://schemas.openxmlformats.org/officeDocument/2006/relationships/image" Target="../media/image279.png"/><Relationship Id="rId22" Type="http://schemas.openxmlformats.org/officeDocument/2006/relationships/image" Target="../media/image278.png"/><Relationship Id="rId21" Type="http://schemas.openxmlformats.org/officeDocument/2006/relationships/image" Target="../media/image277.png"/><Relationship Id="rId20" Type="http://schemas.openxmlformats.org/officeDocument/2006/relationships/image" Target="../media/image276.png"/><Relationship Id="rId2" Type="http://schemas.openxmlformats.org/officeDocument/2006/relationships/image" Target="../media/image6.png"/><Relationship Id="rId19" Type="http://schemas.openxmlformats.org/officeDocument/2006/relationships/image" Target="../media/image275.png"/><Relationship Id="rId18" Type="http://schemas.openxmlformats.org/officeDocument/2006/relationships/image" Target="../media/image274.png"/><Relationship Id="rId17" Type="http://schemas.openxmlformats.org/officeDocument/2006/relationships/image" Target="../media/image273.png"/><Relationship Id="rId16" Type="http://schemas.openxmlformats.org/officeDocument/2006/relationships/image" Target="../media/image272.png"/><Relationship Id="rId15" Type="http://schemas.openxmlformats.org/officeDocument/2006/relationships/image" Target="../media/image271.png"/><Relationship Id="rId14" Type="http://schemas.openxmlformats.org/officeDocument/2006/relationships/image" Target="../media/image270.png"/><Relationship Id="rId13" Type="http://schemas.openxmlformats.org/officeDocument/2006/relationships/image" Target="../media/image269.png"/><Relationship Id="rId12" Type="http://schemas.openxmlformats.org/officeDocument/2006/relationships/image" Target="../media/image268.png"/><Relationship Id="rId11" Type="http://schemas.openxmlformats.org/officeDocument/2006/relationships/image" Target="../media/image267.png"/><Relationship Id="rId10" Type="http://schemas.openxmlformats.org/officeDocument/2006/relationships/image" Target="../media/image266.png"/><Relationship Id="rId1" Type="http://schemas.openxmlformats.org/officeDocument/2006/relationships/image" Target="../media/image25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7.png"/><Relationship Id="rId8" Type="http://schemas.openxmlformats.org/officeDocument/2006/relationships/image" Target="../media/image286.png"/><Relationship Id="rId7" Type="http://schemas.openxmlformats.org/officeDocument/2006/relationships/image" Target="../media/image285.png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3" Type="http://schemas.openxmlformats.org/officeDocument/2006/relationships/image" Target="../media/image281.png"/><Relationship Id="rId2" Type="http://schemas.openxmlformats.org/officeDocument/2006/relationships/image" Target="../media/image6.png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90.png"/><Relationship Id="rId11" Type="http://schemas.openxmlformats.org/officeDocument/2006/relationships/image" Target="../media/image289.png"/><Relationship Id="rId10" Type="http://schemas.openxmlformats.org/officeDocument/2006/relationships/image" Target="../media/image288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6.pn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42.png"/><Relationship Id="rId12" Type="http://schemas.openxmlformats.org/officeDocument/2006/relationships/image" Target="../media/image41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11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65.png"/><Relationship Id="rId24" Type="http://schemas.openxmlformats.org/officeDocument/2006/relationships/image" Target="../media/image64.png"/><Relationship Id="rId23" Type="http://schemas.openxmlformats.org/officeDocument/2006/relationships/image" Target="../media/image63.png"/><Relationship Id="rId22" Type="http://schemas.openxmlformats.org/officeDocument/2006/relationships/image" Target="../media/image62.png"/><Relationship Id="rId21" Type="http://schemas.openxmlformats.org/officeDocument/2006/relationships/image" Target="../media/image61.png"/><Relationship Id="rId20" Type="http://schemas.openxmlformats.org/officeDocument/2006/relationships/image" Target="../media/image60.png"/><Relationship Id="rId2" Type="http://schemas.openxmlformats.org/officeDocument/2006/relationships/image" Target="../media/image6.png"/><Relationship Id="rId19" Type="http://schemas.openxmlformats.org/officeDocument/2006/relationships/image" Target="../media/image59.png"/><Relationship Id="rId18" Type="http://schemas.openxmlformats.org/officeDocument/2006/relationships/image" Target="../media/image58.png"/><Relationship Id="rId17" Type="http://schemas.openxmlformats.org/officeDocument/2006/relationships/image" Target="../media/image57.png"/><Relationship Id="rId16" Type="http://schemas.openxmlformats.org/officeDocument/2006/relationships/image" Target="../media/image56.png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jpeg"/><Relationship Id="rId2" Type="http://schemas.openxmlformats.org/officeDocument/2006/relationships/image" Target="../media/image6.png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78.png"/><Relationship Id="rId14" Type="http://schemas.openxmlformats.org/officeDocument/2006/relationships/image" Target="../media/image77.png"/><Relationship Id="rId13" Type="http://schemas.openxmlformats.org/officeDocument/2006/relationships/image" Target="../media/image76.png"/><Relationship Id="rId12" Type="http://schemas.openxmlformats.org/officeDocument/2006/relationships/image" Target="../media/image75.png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83.png"/><Relationship Id="rId7" Type="http://schemas.openxmlformats.org/officeDocument/2006/relationships/image" Target="../media/image71.png"/><Relationship Id="rId6" Type="http://schemas.openxmlformats.org/officeDocument/2006/relationships/image" Target="../media/image67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1" Type="http://schemas.openxmlformats.org/officeDocument/2006/relationships/notesSlide" Target="../notesSlides/notesSlide7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9" Type="http://schemas.openxmlformats.org/officeDocument/2006/relationships/image" Target="../media/image92.png"/><Relationship Id="rId18" Type="http://schemas.openxmlformats.org/officeDocument/2006/relationships/image" Target="../media/image91.png"/><Relationship Id="rId17" Type="http://schemas.openxmlformats.org/officeDocument/2006/relationships/image" Target="../media/image90.png"/><Relationship Id="rId16" Type="http://schemas.openxmlformats.org/officeDocument/2006/relationships/image" Target="../media/image89.png"/><Relationship Id="rId15" Type="http://schemas.openxmlformats.org/officeDocument/2006/relationships/image" Target="../media/image88.png"/><Relationship Id="rId14" Type="http://schemas.openxmlformats.org/officeDocument/2006/relationships/image" Target="../media/image87.png"/><Relationship Id="rId13" Type="http://schemas.openxmlformats.org/officeDocument/2006/relationships/image" Target="../media/image86.png"/><Relationship Id="rId12" Type="http://schemas.openxmlformats.org/officeDocument/2006/relationships/image" Target="../media/image85.png"/><Relationship Id="rId11" Type="http://schemas.openxmlformats.org/officeDocument/2006/relationships/image" Target="../media/image84.png"/><Relationship Id="rId10" Type="http://schemas.openxmlformats.org/officeDocument/2006/relationships/image" Target="../media/image74.png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83.png"/><Relationship Id="rId7" Type="http://schemas.openxmlformats.org/officeDocument/2006/relationships/image" Target="../media/image96.png"/><Relationship Id="rId6" Type="http://schemas.openxmlformats.org/officeDocument/2006/relationships/image" Target="../media/image44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0" Type="http://schemas.openxmlformats.org/officeDocument/2006/relationships/notesSlide" Target="../notesSlides/notesSlide8.xml"/><Relationship Id="rId2" Type="http://schemas.openxmlformats.org/officeDocument/2006/relationships/image" Target="../media/image6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05.png"/><Relationship Id="rId17" Type="http://schemas.openxmlformats.org/officeDocument/2006/relationships/image" Target="../media/image104.png"/><Relationship Id="rId16" Type="http://schemas.openxmlformats.org/officeDocument/2006/relationships/image" Target="../media/image103.png"/><Relationship Id="rId15" Type="http://schemas.openxmlformats.org/officeDocument/2006/relationships/image" Target="../media/image102.png"/><Relationship Id="rId14" Type="http://schemas.openxmlformats.org/officeDocument/2006/relationships/image" Target="../media/image101.png"/><Relationship Id="rId13" Type="http://schemas.openxmlformats.org/officeDocument/2006/relationships/image" Target="../media/image100.png"/><Relationship Id="rId12" Type="http://schemas.openxmlformats.org/officeDocument/2006/relationships/image" Target="../media/image99.png"/><Relationship Id="rId11" Type="http://schemas.openxmlformats.org/officeDocument/2006/relationships/image" Target="../media/image78.png"/><Relationship Id="rId10" Type="http://schemas.openxmlformats.org/officeDocument/2006/relationships/image" Target="../media/image98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image" Target="../media/image72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94.png"/><Relationship Id="rId3" Type="http://schemas.openxmlformats.org/officeDocument/2006/relationships/image" Target="../media/image106.png"/><Relationship Id="rId24" Type="http://schemas.openxmlformats.org/officeDocument/2006/relationships/notesSlide" Target="../notesSlides/notesSlide9.xml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121.png"/><Relationship Id="rId21" Type="http://schemas.openxmlformats.org/officeDocument/2006/relationships/image" Target="../media/image120.png"/><Relationship Id="rId20" Type="http://schemas.openxmlformats.org/officeDocument/2006/relationships/image" Target="../media/image119.png"/><Relationship Id="rId2" Type="http://schemas.openxmlformats.org/officeDocument/2006/relationships/image" Target="../media/image6.png"/><Relationship Id="rId19" Type="http://schemas.openxmlformats.org/officeDocument/2006/relationships/image" Target="../media/image118.png"/><Relationship Id="rId18" Type="http://schemas.openxmlformats.org/officeDocument/2006/relationships/image" Target="../media/image117.png"/><Relationship Id="rId17" Type="http://schemas.openxmlformats.org/officeDocument/2006/relationships/image" Target="../media/image116.png"/><Relationship Id="rId16" Type="http://schemas.openxmlformats.org/officeDocument/2006/relationships/image" Target="../media/image115.png"/><Relationship Id="rId15" Type="http://schemas.openxmlformats.org/officeDocument/2006/relationships/image" Target="../media/image114.png"/><Relationship Id="rId14" Type="http://schemas.openxmlformats.org/officeDocument/2006/relationships/image" Target="../media/image113.png"/><Relationship Id="rId13" Type="http://schemas.openxmlformats.org/officeDocument/2006/relationships/image" Target="../media/image75.png"/><Relationship Id="rId12" Type="http://schemas.openxmlformats.org/officeDocument/2006/relationships/image" Target="../media/image112.png"/><Relationship Id="rId11" Type="http://schemas.openxmlformats.org/officeDocument/2006/relationships/image" Target="../media/image111.png"/><Relationship Id="rId10" Type="http://schemas.openxmlformats.org/officeDocument/2006/relationships/image" Target="../media/image78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943350"/>
            <a:ext cx="914400" cy="381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439353" y="2228850"/>
            <a:ext cx="7313295" cy="6921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6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永恒大陆：KAYU纪元</a:t>
            </a:r>
            <a:endParaRPr lang="en-US" sz="4565" dirty="0"/>
          </a:p>
        </p:txBody>
      </p:sp>
      <p:sp>
        <p:nvSpPr>
          <p:cNvPr id="7" name="Text 1"/>
          <p:cNvSpPr/>
          <p:nvPr/>
        </p:nvSpPr>
        <p:spPr>
          <a:xfrm>
            <a:off x="4052888" y="3143250"/>
            <a:ext cx="4086225" cy="3429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区块链与幻想世界的完美融合</a:t>
            </a:r>
            <a:endParaRPr lang="en-US" sz="2040" dirty="0"/>
          </a:p>
        </p:txBody>
      </p:sp>
      <p:sp>
        <p:nvSpPr>
          <p:cNvPr id="8" name="Text 2"/>
          <p:cNvSpPr/>
          <p:nvPr/>
        </p:nvSpPr>
        <p:spPr>
          <a:xfrm>
            <a:off x="3214688" y="4362450"/>
            <a:ext cx="576262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探索由KAYU结晶构成的世界，体验前所未有的区块链游戏体验</a:t>
            </a:r>
            <a:endParaRPr lang="en-US" sz="138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3657600" cy="1676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954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13525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009900"/>
            <a:ext cx="3657600" cy="1905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2004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563" y="3257550"/>
            <a:ext cx="1428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5143500"/>
            <a:ext cx="365760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53340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" y="539115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7200" y="1104900"/>
            <a:ext cx="3657600" cy="5181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1200" y="18288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3125" y="1962150"/>
            <a:ext cx="2857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95800" y="3124200"/>
            <a:ext cx="3181350" cy="2438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1104900"/>
            <a:ext cx="3657600" cy="1562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3900" y="12954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15338" y="1352550"/>
            <a:ext cx="238125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53400" y="2895600"/>
            <a:ext cx="3657600" cy="1333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43900" y="3086100"/>
            <a:ext cx="3810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39150" y="3143250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53400" y="4457700"/>
            <a:ext cx="3657600" cy="1333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43900" y="464820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62963" y="4705350"/>
            <a:ext cx="142875" cy="2667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五大势力：游牧猎荒者</a:t>
            </a:r>
            <a:endParaRPr lang="en-US" sz="2425" dirty="0"/>
          </a:p>
        </p:txBody>
      </p:sp>
      <p:sp>
        <p:nvSpPr>
          <p:cNvPr id="27" name="Text 1"/>
          <p:cNvSpPr/>
          <p:nvPr/>
        </p:nvSpPr>
        <p:spPr>
          <a:xfrm>
            <a:off x="1066800" y="13335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定位</a:t>
            </a:r>
            <a:endParaRPr lang="en-US" sz="1645" dirty="0"/>
          </a:p>
        </p:txBody>
      </p:sp>
      <p:sp>
        <p:nvSpPr>
          <p:cNvPr id="28" name="Text 2"/>
          <p:cNvSpPr/>
          <p:nvPr/>
        </p:nvSpPr>
        <p:spPr>
          <a:xfrm>
            <a:off x="1104900" y="1800225"/>
            <a:ext cx="911543" cy="2476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FACC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输出 / 野战</a:t>
            </a:r>
            <a:endParaRPr lang="en-US" sz="1260" dirty="0"/>
          </a:p>
        </p:txBody>
      </p:sp>
      <p:sp>
        <p:nvSpPr>
          <p:cNvPr id="29" name="Text 3"/>
          <p:cNvSpPr/>
          <p:nvPr/>
        </p:nvSpPr>
        <p:spPr>
          <a:xfrm>
            <a:off x="1104900" y="2133600"/>
            <a:ext cx="2743200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以掠夺与冒险为生的游牧民族，擅长在野外环境中作战</a:t>
            </a:r>
            <a:endParaRPr lang="en-US" sz="1120" dirty="0"/>
          </a:p>
        </p:txBody>
      </p:sp>
      <p:sp>
        <p:nvSpPr>
          <p:cNvPr id="30" name="Text 4"/>
          <p:cNvSpPr/>
          <p:nvPr/>
        </p:nvSpPr>
        <p:spPr>
          <a:xfrm>
            <a:off x="1066800" y="32385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信仰</a:t>
            </a:r>
            <a:endParaRPr lang="en-US" sz="1645" dirty="0"/>
          </a:p>
        </p:txBody>
      </p:sp>
      <p:sp>
        <p:nvSpPr>
          <p:cNvPr id="31" name="Text 5"/>
          <p:cNvSpPr/>
          <p:nvPr/>
        </p:nvSpPr>
        <p:spPr>
          <a:xfrm>
            <a:off x="1104900" y="3695700"/>
            <a:ext cx="2743200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他们来自荒原，以掠夺与冒险为生，不在乎守护还是破坏。</a:t>
            </a:r>
            <a:endParaRPr lang="en-US" sz="1120" dirty="0"/>
          </a:p>
        </p:txBody>
      </p:sp>
      <p:sp>
        <p:nvSpPr>
          <p:cNvPr id="32" name="Text 6"/>
          <p:cNvSpPr/>
          <p:nvPr/>
        </p:nvSpPr>
        <p:spPr>
          <a:xfrm>
            <a:off x="1104900" y="4267200"/>
            <a:ext cx="2743200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认为只有通过狩猎与探索，才能获得KAYU结晶的真正价值。</a:t>
            </a:r>
            <a:endParaRPr lang="en-US" sz="1120" dirty="0"/>
          </a:p>
        </p:txBody>
      </p:sp>
      <p:sp>
        <p:nvSpPr>
          <p:cNvPr id="33" name="Text 7"/>
          <p:cNvSpPr/>
          <p:nvPr/>
        </p:nvSpPr>
        <p:spPr>
          <a:xfrm>
            <a:off x="1066800" y="53721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口号</a:t>
            </a:r>
            <a:endParaRPr lang="en-US" sz="1645" dirty="0"/>
          </a:p>
        </p:txBody>
      </p:sp>
      <p:sp>
        <p:nvSpPr>
          <p:cNvPr id="34" name="Text 8"/>
          <p:cNvSpPr/>
          <p:nvPr/>
        </p:nvSpPr>
        <p:spPr>
          <a:xfrm>
            <a:off x="967740" y="5829300"/>
            <a:ext cx="301752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ACC1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"唯有狩猎，才配拥有 KAYU"</a:t>
            </a:r>
            <a:endParaRPr lang="en-US" sz="1380" dirty="0"/>
          </a:p>
        </p:txBody>
      </p:sp>
      <p:sp>
        <p:nvSpPr>
          <p:cNvPr id="35" name="Text 9"/>
          <p:cNvSpPr/>
          <p:nvPr/>
        </p:nvSpPr>
        <p:spPr>
          <a:xfrm>
            <a:off x="4335780" y="2590800"/>
            <a:ext cx="35204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技能特色</a:t>
            </a:r>
            <a:endParaRPr lang="en-US" sz="1645" dirty="0"/>
          </a:p>
        </p:txBody>
      </p:sp>
      <p:sp>
        <p:nvSpPr>
          <p:cNvPr id="36" name="Text 10"/>
          <p:cNvSpPr/>
          <p:nvPr/>
        </p:nvSpPr>
        <p:spPr>
          <a:xfrm>
            <a:off x="8839200" y="135255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驯兽作战</a:t>
            </a:r>
            <a:endParaRPr lang="en-US" sz="1380" dirty="0"/>
          </a:p>
        </p:txBody>
      </p:sp>
      <p:sp>
        <p:nvSpPr>
          <p:cNvPr id="37" name="Text 11"/>
          <p:cNvSpPr/>
          <p:nvPr/>
        </p:nvSpPr>
        <p:spPr>
          <a:xfrm>
            <a:off x="8343900" y="1790700"/>
            <a:ext cx="3276600" cy="685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能召唤荒原巨兽助阵，在野外战斗中形成强大的输出力量。通过与野兽的契约，获得额外的战斗能力加成。</a:t>
            </a:r>
            <a:endParaRPr lang="en-US" sz="1120" dirty="0"/>
          </a:p>
        </p:txBody>
      </p:sp>
      <p:sp>
        <p:nvSpPr>
          <p:cNvPr id="38" name="Text 12"/>
          <p:cNvSpPr/>
          <p:nvPr/>
        </p:nvSpPr>
        <p:spPr>
          <a:xfrm>
            <a:off x="8839200" y="314325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探索优势</a:t>
            </a:r>
            <a:endParaRPr lang="en-US" sz="1380" dirty="0"/>
          </a:p>
        </p:txBody>
      </p:sp>
      <p:sp>
        <p:nvSpPr>
          <p:cNvPr id="39" name="Text 13"/>
          <p:cNvSpPr/>
          <p:nvPr/>
        </p:nvSpPr>
        <p:spPr>
          <a:xfrm>
            <a:off x="8343900" y="3581400"/>
            <a:ext cx="3276600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在野外探索中能更快发现KAYU矿脉与遗迹，对地形环境的熟悉使他们成为优秀的资源探索者。</a:t>
            </a:r>
            <a:endParaRPr lang="en-US" sz="1120" dirty="0"/>
          </a:p>
        </p:txBody>
      </p:sp>
      <p:sp>
        <p:nvSpPr>
          <p:cNvPr id="40" name="Text 14"/>
          <p:cNvSpPr/>
          <p:nvPr/>
        </p:nvSpPr>
        <p:spPr>
          <a:xfrm>
            <a:off x="8839200" y="470535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战斗风格</a:t>
            </a:r>
            <a:endParaRPr lang="en-US" sz="1380" dirty="0"/>
          </a:p>
        </p:txBody>
      </p:sp>
      <p:sp>
        <p:nvSpPr>
          <p:cNvPr id="41" name="Text 15"/>
          <p:cNvSpPr/>
          <p:nvPr/>
        </p:nvSpPr>
        <p:spPr>
          <a:xfrm>
            <a:off x="8343900" y="5143500"/>
            <a:ext cx="3276600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以野性力量与速度见长，擅长使用重型武器与召唤生物进行远程输出，在野外环境中尤为强大。</a:t>
            </a:r>
            <a:endParaRPr lang="en-US" sz="11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4673501" cy="4610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76400"/>
            <a:ext cx="4368701" cy="358809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901" y="1104900"/>
            <a:ext cx="6604099" cy="685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201" y="12573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976" y="1314450"/>
            <a:ext cx="1714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901" y="1905000"/>
            <a:ext cx="6604099" cy="685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201" y="20574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6451" y="211455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901" y="2705100"/>
            <a:ext cx="6604099" cy="685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201" y="285750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2638" y="2914650"/>
            <a:ext cx="23812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901" y="3505200"/>
            <a:ext cx="6604099" cy="685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1201" y="36576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2163" y="3714750"/>
            <a:ext cx="21907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901" y="4305300"/>
            <a:ext cx="6604099" cy="685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1201" y="4457700"/>
            <a:ext cx="3810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6451" y="451485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06901" y="5105400"/>
            <a:ext cx="6604099" cy="6096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永恒大陆世界地图</a:t>
            </a:r>
            <a:endParaRPr lang="en-US" sz="2425" dirty="0"/>
          </a:p>
        </p:txBody>
      </p:sp>
      <p:sp>
        <p:nvSpPr>
          <p:cNvPr id="23" name="Text 1"/>
          <p:cNvSpPr/>
          <p:nvPr/>
        </p:nvSpPr>
        <p:spPr>
          <a:xfrm>
            <a:off x="314965" y="1257300"/>
            <a:ext cx="4805571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永恒大陆五大区域</a:t>
            </a:r>
            <a:endParaRPr lang="en-US" sz="1380" dirty="0"/>
          </a:p>
        </p:txBody>
      </p:sp>
      <p:sp>
        <p:nvSpPr>
          <p:cNvPr id="24" name="Text 2"/>
          <p:cNvSpPr/>
          <p:nvPr/>
        </p:nvSpPr>
        <p:spPr>
          <a:xfrm>
            <a:off x="5816501" y="1219200"/>
            <a:ext cx="3300413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中央区域 - KAYU树圣域</a:t>
            </a:r>
            <a:endParaRPr lang="en-US" sz="1380" dirty="0"/>
          </a:p>
        </p:txBody>
      </p:sp>
      <p:sp>
        <p:nvSpPr>
          <p:cNvPr id="25" name="Text 3"/>
          <p:cNvSpPr/>
          <p:nvPr/>
        </p:nvSpPr>
        <p:spPr>
          <a:xfrm>
            <a:off x="5816501" y="1485900"/>
            <a:ext cx="3300413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高耸入云的KAYU树，层层魔力结界环绕，光辉神殿</a:t>
            </a:r>
            <a:endParaRPr lang="en-US" sz="980" dirty="0"/>
          </a:p>
        </p:txBody>
      </p:sp>
      <p:sp>
        <p:nvSpPr>
          <p:cNvPr id="26" name="Text 4"/>
          <p:cNvSpPr/>
          <p:nvPr/>
        </p:nvSpPr>
        <p:spPr>
          <a:xfrm>
            <a:off x="5816501" y="2019300"/>
            <a:ext cx="308038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东境 - 奥术尖塔林立</a:t>
            </a:r>
            <a:endParaRPr lang="en-US" sz="1380" dirty="0"/>
          </a:p>
        </p:txBody>
      </p:sp>
      <p:sp>
        <p:nvSpPr>
          <p:cNvPr id="27" name="Text 5"/>
          <p:cNvSpPr/>
          <p:nvPr/>
        </p:nvSpPr>
        <p:spPr>
          <a:xfrm>
            <a:off x="5816501" y="2286000"/>
            <a:ext cx="3080385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漂浮群岛，高耸魔法尖塔，虚空裂缝，永夜星辉</a:t>
            </a:r>
            <a:endParaRPr lang="en-US" sz="980" dirty="0"/>
          </a:p>
        </p:txBody>
      </p:sp>
      <p:sp>
        <p:nvSpPr>
          <p:cNvPr id="28" name="Text 6"/>
          <p:cNvSpPr/>
          <p:nvPr/>
        </p:nvSpPr>
        <p:spPr>
          <a:xfrm>
            <a:off x="5816501" y="2819400"/>
            <a:ext cx="337375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西境 - 无尽荒野</a:t>
            </a:r>
            <a:endParaRPr lang="en-US" sz="1380" dirty="0"/>
          </a:p>
        </p:txBody>
      </p:sp>
      <p:sp>
        <p:nvSpPr>
          <p:cNvPr id="29" name="Text 7"/>
          <p:cNvSpPr/>
          <p:nvPr/>
        </p:nvSpPr>
        <p:spPr>
          <a:xfrm>
            <a:off x="5816501" y="3086100"/>
            <a:ext cx="3373755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沙尘弥漫，远古巨兽出没的平原，游牧猎荒者的领地</a:t>
            </a:r>
            <a:endParaRPr lang="en-US" sz="980" dirty="0"/>
          </a:p>
        </p:txBody>
      </p:sp>
      <p:sp>
        <p:nvSpPr>
          <p:cNvPr id="30" name="Text 8"/>
          <p:cNvSpPr/>
          <p:nvPr/>
        </p:nvSpPr>
        <p:spPr>
          <a:xfrm>
            <a:off x="5816501" y="3619500"/>
            <a:ext cx="396049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南境 - 地下与沼泽城市</a:t>
            </a:r>
            <a:endParaRPr lang="en-US" sz="1380" dirty="0"/>
          </a:p>
        </p:txBody>
      </p:sp>
      <p:sp>
        <p:nvSpPr>
          <p:cNvPr id="31" name="Text 9"/>
          <p:cNvSpPr/>
          <p:nvPr/>
        </p:nvSpPr>
        <p:spPr>
          <a:xfrm>
            <a:off x="5816501" y="3886200"/>
            <a:ext cx="3960495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常年笼罩薄雾与黑影，地下与沼泽中的城市，暗影行者的据点</a:t>
            </a:r>
            <a:endParaRPr lang="en-US" sz="980" dirty="0"/>
          </a:p>
        </p:txBody>
      </p:sp>
      <p:sp>
        <p:nvSpPr>
          <p:cNvPr id="32" name="Text 10"/>
          <p:cNvSpPr/>
          <p:nvPr/>
        </p:nvSpPr>
        <p:spPr>
          <a:xfrm>
            <a:off x="5816501" y="4419600"/>
            <a:ext cx="4473893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北境 - 冰雪山脉</a:t>
            </a:r>
            <a:endParaRPr lang="en-US" sz="1380" dirty="0"/>
          </a:p>
        </p:txBody>
      </p:sp>
      <p:sp>
        <p:nvSpPr>
          <p:cNvPr id="33" name="Text 11"/>
          <p:cNvSpPr/>
          <p:nvPr/>
        </p:nvSpPr>
        <p:spPr>
          <a:xfrm>
            <a:off x="5816501" y="4686300"/>
            <a:ext cx="4473893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冰雪与山脉环绕，蕴含大量KAYU矿石与稀有金属，炼晶工匠的万晶炉</a:t>
            </a:r>
            <a:endParaRPr lang="en-US" sz="980" dirty="0"/>
          </a:p>
        </p:txBody>
      </p:sp>
      <p:sp>
        <p:nvSpPr>
          <p:cNvPr id="34" name="Text 12"/>
          <p:cNvSpPr/>
          <p:nvPr/>
        </p:nvSpPr>
        <p:spPr>
          <a:xfrm>
            <a:off x="5321201" y="5219700"/>
            <a:ext cx="6375499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永恒大陆由五大区域构成，每片土地都具有独特的地理风貌和战略价值，是各势力生存与发展的根基。大陆中心的KAYU树是所有区域的核心，连接着区块链维度的能量源。</a:t>
            </a:r>
            <a:endParaRPr lang="en-US" sz="9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52500"/>
            <a:ext cx="11582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1430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019300"/>
            <a:ext cx="2255490" cy="1600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21336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25" y="220980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25527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2895600"/>
            <a:ext cx="142875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" y="3124200"/>
            <a:ext cx="85725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" y="3352800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6490" y="2019300"/>
            <a:ext cx="2255490" cy="1600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0790" y="2133600"/>
            <a:ext cx="3048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6990" y="22098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790" y="25527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790" y="2781300"/>
            <a:ext cx="142875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790" y="3009900"/>
            <a:ext cx="85725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0790" y="32385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68180" y="2019300"/>
            <a:ext cx="2255490" cy="1600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2480" y="2133600"/>
            <a:ext cx="3048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49155" y="2209800"/>
            <a:ext cx="17145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2480" y="2552700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2480" y="2781300"/>
            <a:ext cx="142875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480" y="3009900"/>
            <a:ext cx="85725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2480" y="3238500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99871" y="2019300"/>
            <a:ext cx="2255490" cy="1600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171" y="2133600"/>
            <a:ext cx="3048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90371" y="22098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171" y="2552700"/>
            <a:ext cx="1143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4171" y="2895600"/>
            <a:ext cx="142875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4171" y="3124200"/>
            <a:ext cx="85725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14171" y="3352800"/>
            <a:ext cx="13335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1561" y="2019300"/>
            <a:ext cx="2255639" cy="16002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45861" y="2133600"/>
            <a:ext cx="304800" cy="3048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22061" y="2209800"/>
            <a:ext cx="152400" cy="152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5861" y="2552700"/>
            <a:ext cx="11430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5861" y="2895600"/>
            <a:ext cx="142875" cy="1524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5861" y="3124200"/>
            <a:ext cx="85725" cy="1524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45861" y="3352800"/>
            <a:ext cx="104775" cy="1524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800" y="3771900"/>
            <a:ext cx="2255490" cy="6858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36490" y="3771900"/>
            <a:ext cx="2255490" cy="6858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968180" y="3771900"/>
            <a:ext cx="2255490" cy="6858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99871" y="3771900"/>
            <a:ext cx="2255490" cy="6858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631561" y="3771900"/>
            <a:ext cx="2255639" cy="685800"/>
          </a:xfrm>
          <a:prstGeom prst="rect">
            <a:avLst/>
          </a:prstGeom>
        </p:spPr>
      </p:pic>
      <p:sp>
        <p:nvSpPr>
          <p:cNvPr id="46" name="Text 0"/>
          <p:cNvSpPr/>
          <p:nvPr/>
        </p:nvSpPr>
        <p:spPr>
          <a:xfrm>
            <a:off x="304800" y="304800"/>
            <a:ext cx="1274064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区域详解：五大势力的领地</a:t>
            </a:r>
            <a:endParaRPr lang="en-US" sz="2425" dirty="0"/>
          </a:p>
        </p:txBody>
      </p:sp>
      <p:sp>
        <p:nvSpPr>
          <p:cNvPr id="47" name="Text 1"/>
          <p:cNvSpPr/>
          <p:nvPr/>
        </p:nvSpPr>
        <p:spPr>
          <a:xfrm>
            <a:off x="800100" y="2152650"/>
            <a:ext cx="75438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中央区域</a:t>
            </a:r>
            <a:endParaRPr lang="en-US" sz="1260" dirty="0"/>
          </a:p>
        </p:txBody>
      </p:sp>
      <p:sp>
        <p:nvSpPr>
          <p:cNvPr id="48" name="Text 2"/>
          <p:cNvSpPr/>
          <p:nvPr/>
        </p:nvSpPr>
        <p:spPr>
          <a:xfrm>
            <a:off x="609600" y="2514600"/>
            <a:ext cx="183639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高耸入云的KAYU树，层层魔力结界环绕</a:t>
            </a:r>
            <a:endParaRPr lang="en-US" sz="840" dirty="0"/>
          </a:p>
        </p:txBody>
      </p:sp>
      <p:sp>
        <p:nvSpPr>
          <p:cNvPr id="49" name="Text 3"/>
          <p:cNvSpPr/>
          <p:nvPr/>
        </p:nvSpPr>
        <p:spPr>
          <a:xfrm>
            <a:off x="638175" y="2857500"/>
            <a:ext cx="62865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灵木守护团</a:t>
            </a:r>
            <a:endParaRPr lang="en-US" sz="840" dirty="0"/>
          </a:p>
        </p:txBody>
      </p:sp>
      <p:sp>
        <p:nvSpPr>
          <p:cNvPr id="50" name="Text 4"/>
          <p:cNvSpPr/>
          <p:nvPr/>
        </p:nvSpPr>
        <p:spPr>
          <a:xfrm>
            <a:off x="581025" y="3086100"/>
            <a:ext cx="50292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圣域城堡</a:t>
            </a:r>
            <a:endParaRPr lang="en-US" sz="840" dirty="0"/>
          </a:p>
        </p:txBody>
      </p:sp>
      <p:sp>
        <p:nvSpPr>
          <p:cNvPr id="51" name="Text 5"/>
          <p:cNvSpPr/>
          <p:nvPr/>
        </p:nvSpPr>
        <p:spPr>
          <a:xfrm>
            <a:off x="609600" y="3314700"/>
            <a:ext cx="75438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世界防御核心</a:t>
            </a:r>
            <a:endParaRPr lang="en-US" sz="840" dirty="0"/>
          </a:p>
        </p:txBody>
      </p:sp>
      <p:sp>
        <p:nvSpPr>
          <p:cNvPr id="52" name="Text 6"/>
          <p:cNvSpPr/>
          <p:nvPr/>
        </p:nvSpPr>
        <p:spPr>
          <a:xfrm>
            <a:off x="3131790" y="2152650"/>
            <a:ext cx="37719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东境</a:t>
            </a:r>
            <a:endParaRPr lang="en-US" sz="1260" dirty="0"/>
          </a:p>
        </p:txBody>
      </p:sp>
      <p:sp>
        <p:nvSpPr>
          <p:cNvPr id="53" name="Text 7"/>
          <p:cNvSpPr/>
          <p:nvPr/>
        </p:nvSpPr>
        <p:spPr>
          <a:xfrm>
            <a:off x="2941290" y="2514600"/>
            <a:ext cx="201168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漂浮群岛，高耸魔法尖塔，虚空裂缝</a:t>
            </a:r>
            <a:endParaRPr lang="en-US" sz="840" dirty="0"/>
          </a:p>
        </p:txBody>
      </p:sp>
      <p:sp>
        <p:nvSpPr>
          <p:cNvPr id="54" name="Text 8"/>
          <p:cNvSpPr/>
          <p:nvPr/>
        </p:nvSpPr>
        <p:spPr>
          <a:xfrm>
            <a:off x="2969865" y="2743200"/>
            <a:ext cx="62865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奥术誓约者</a:t>
            </a:r>
            <a:endParaRPr lang="en-US" sz="840" dirty="0"/>
          </a:p>
        </p:txBody>
      </p:sp>
      <p:sp>
        <p:nvSpPr>
          <p:cNvPr id="55" name="Text 9"/>
          <p:cNvSpPr/>
          <p:nvPr/>
        </p:nvSpPr>
        <p:spPr>
          <a:xfrm>
            <a:off x="2912715" y="2971800"/>
            <a:ext cx="1068705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KAYU结晶悬浮城市</a:t>
            </a:r>
            <a:endParaRPr lang="en-US" sz="840" dirty="0"/>
          </a:p>
        </p:txBody>
      </p:sp>
      <p:sp>
        <p:nvSpPr>
          <p:cNvPr id="56" name="Text 10"/>
          <p:cNvSpPr/>
          <p:nvPr/>
        </p:nvSpPr>
        <p:spPr>
          <a:xfrm>
            <a:off x="2960340" y="3200400"/>
            <a:ext cx="113157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魔法研究与操控中心</a:t>
            </a:r>
            <a:endParaRPr lang="en-US" sz="840" dirty="0"/>
          </a:p>
        </p:txBody>
      </p:sp>
      <p:sp>
        <p:nvSpPr>
          <p:cNvPr id="57" name="Text 11"/>
          <p:cNvSpPr/>
          <p:nvPr/>
        </p:nvSpPr>
        <p:spPr>
          <a:xfrm>
            <a:off x="5463480" y="2152650"/>
            <a:ext cx="37719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西境</a:t>
            </a:r>
            <a:endParaRPr lang="en-US" sz="1260" dirty="0"/>
          </a:p>
        </p:txBody>
      </p:sp>
      <p:sp>
        <p:nvSpPr>
          <p:cNvPr id="58" name="Text 12"/>
          <p:cNvSpPr/>
          <p:nvPr/>
        </p:nvSpPr>
        <p:spPr>
          <a:xfrm>
            <a:off x="5272980" y="2514600"/>
            <a:ext cx="201168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无尽荒野，沙尘弥漫，远古巨兽出没</a:t>
            </a:r>
            <a:endParaRPr lang="en-US" sz="840" dirty="0"/>
          </a:p>
        </p:txBody>
      </p:sp>
      <p:sp>
        <p:nvSpPr>
          <p:cNvPr id="59" name="Text 13"/>
          <p:cNvSpPr/>
          <p:nvPr/>
        </p:nvSpPr>
        <p:spPr>
          <a:xfrm>
            <a:off x="5301555" y="2743200"/>
            <a:ext cx="62865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游牧猎荒者</a:t>
            </a:r>
            <a:endParaRPr lang="en-US" sz="840" dirty="0"/>
          </a:p>
        </p:txBody>
      </p:sp>
      <p:sp>
        <p:nvSpPr>
          <p:cNvPr id="60" name="Text 14"/>
          <p:cNvSpPr/>
          <p:nvPr/>
        </p:nvSpPr>
        <p:spPr>
          <a:xfrm>
            <a:off x="5244405" y="2971800"/>
            <a:ext cx="88011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游牧营地与兽笼</a:t>
            </a:r>
            <a:endParaRPr lang="en-US" sz="840" dirty="0"/>
          </a:p>
        </p:txBody>
      </p:sp>
      <p:sp>
        <p:nvSpPr>
          <p:cNvPr id="61" name="Text 15"/>
          <p:cNvSpPr/>
          <p:nvPr/>
        </p:nvSpPr>
        <p:spPr>
          <a:xfrm>
            <a:off x="5272980" y="3200400"/>
            <a:ext cx="88011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资源探索与获取</a:t>
            </a:r>
            <a:endParaRPr lang="en-US" sz="840" dirty="0"/>
          </a:p>
        </p:txBody>
      </p:sp>
      <p:sp>
        <p:nvSpPr>
          <p:cNvPr id="62" name="Text 16"/>
          <p:cNvSpPr/>
          <p:nvPr/>
        </p:nvSpPr>
        <p:spPr>
          <a:xfrm>
            <a:off x="7795171" y="2152650"/>
            <a:ext cx="37719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南境</a:t>
            </a:r>
            <a:endParaRPr lang="en-US" sz="1260" dirty="0"/>
          </a:p>
        </p:txBody>
      </p:sp>
      <p:sp>
        <p:nvSpPr>
          <p:cNvPr id="63" name="Text 17"/>
          <p:cNvSpPr/>
          <p:nvPr/>
        </p:nvSpPr>
        <p:spPr>
          <a:xfrm>
            <a:off x="7604671" y="2514600"/>
            <a:ext cx="183639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地下与沼泽城市，常年笼罩薄雾与黑影</a:t>
            </a:r>
            <a:endParaRPr lang="en-US" sz="840" dirty="0"/>
          </a:p>
        </p:txBody>
      </p:sp>
      <p:sp>
        <p:nvSpPr>
          <p:cNvPr id="64" name="Text 18"/>
          <p:cNvSpPr/>
          <p:nvPr/>
        </p:nvSpPr>
        <p:spPr>
          <a:xfrm>
            <a:off x="7633246" y="2857500"/>
            <a:ext cx="50292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暗影行者</a:t>
            </a:r>
            <a:endParaRPr lang="en-US" sz="840" dirty="0"/>
          </a:p>
        </p:txBody>
      </p:sp>
      <p:sp>
        <p:nvSpPr>
          <p:cNvPr id="65" name="Text 19"/>
          <p:cNvSpPr/>
          <p:nvPr/>
        </p:nvSpPr>
        <p:spPr>
          <a:xfrm>
            <a:off x="7576096" y="3086100"/>
            <a:ext cx="25146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影殿</a:t>
            </a:r>
            <a:endParaRPr lang="en-US" sz="840" dirty="0"/>
          </a:p>
        </p:txBody>
      </p:sp>
      <p:sp>
        <p:nvSpPr>
          <p:cNvPr id="66" name="Text 20"/>
          <p:cNvSpPr/>
          <p:nvPr/>
        </p:nvSpPr>
        <p:spPr>
          <a:xfrm>
            <a:off x="7623721" y="3314700"/>
            <a:ext cx="113157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刺杀与黑色交易中心</a:t>
            </a:r>
            <a:endParaRPr lang="en-US" sz="840" dirty="0"/>
          </a:p>
        </p:txBody>
      </p:sp>
      <p:sp>
        <p:nvSpPr>
          <p:cNvPr id="67" name="Text 21"/>
          <p:cNvSpPr/>
          <p:nvPr/>
        </p:nvSpPr>
        <p:spPr>
          <a:xfrm>
            <a:off x="10126861" y="2152650"/>
            <a:ext cx="37719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北境</a:t>
            </a:r>
            <a:endParaRPr lang="en-US" sz="1260" dirty="0"/>
          </a:p>
        </p:txBody>
      </p:sp>
      <p:sp>
        <p:nvSpPr>
          <p:cNvPr id="68" name="Text 22"/>
          <p:cNvSpPr/>
          <p:nvPr/>
        </p:nvSpPr>
        <p:spPr>
          <a:xfrm>
            <a:off x="9936361" y="2514600"/>
            <a:ext cx="1836539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冰雪与山脉环绕，蕴含大量KAYU矿石</a:t>
            </a:r>
            <a:endParaRPr lang="en-US" sz="840" dirty="0"/>
          </a:p>
        </p:txBody>
      </p:sp>
      <p:sp>
        <p:nvSpPr>
          <p:cNvPr id="69" name="Text 23"/>
          <p:cNvSpPr/>
          <p:nvPr/>
        </p:nvSpPr>
        <p:spPr>
          <a:xfrm>
            <a:off x="9964936" y="2857500"/>
            <a:ext cx="50292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炼晶工匠</a:t>
            </a:r>
            <a:endParaRPr lang="en-US" sz="840" dirty="0"/>
          </a:p>
        </p:txBody>
      </p:sp>
      <p:sp>
        <p:nvSpPr>
          <p:cNvPr id="70" name="Text 24"/>
          <p:cNvSpPr/>
          <p:nvPr/>
        </p:nvSpPr>
        <p:spPr>
          <a:xfrm>
            <a:off x="9907786" y="3086100"/>
            <a:ext cx="37719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万晶炉</a:t>
            </a:r>
            <a:endParaRPr lang="en-US" sz="840" dirty="0"/>
          </a:p>
        </p:txBody>
      </p:sp>
      <p:sp>
        <p:nvSpPr>
          <p:cNvPr id="71" name="Text 25"/>
          <p:cNvSpPr/>
          <p:nvPr/>
        </p:nvSpPr>
        <p:spPr>
          <a:xfrm>
            <a:off x="9926836" y="3314700"/>
            <a:ext cx="880110" cy="152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制造与炼金中心</a:t>
            </a:r>
            <a:endParaRPr lang="en-US" sz="840" dirty="0"/>
          </a:p>
        </p:txBody>
      </p:sp>
      <p:sp>
        <p:nvSpPr>
          <p:cNvPr id="72" name="Text 26"/>
          <p:cNvSpPr/>
          <p:nvPr/>
        </p:nvSpPr>
        <p:spPr>
          <a:xfrm>
            <a:off x="381000" y="3848100"/>
            <a:ext cx="2313399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战略价值</a:t>
            </a:r>
            <a:endParaRPr lang="en-US" sz="980" dirty="0"/>
          </a:p>
        </p:txBody>
      </p:sp>
      <p:sp>
        <p:nvSpPr>
          <p:cNvPr id="73" name="Text 27"/>
          <p:cNvSpPr/>
          <p:nvPr/>
        </p:nvSpPr>
        <p:spPr>
          <a:xfrm>
            <a:off x="381000" y="4076700"/>
            <a:ext cx="210309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永恒大陆的核心，KAYU树所在地，世界秩序的维护者，所有文明的中心</a:t>
            </a:r>
            <a:endParaRPr lang="en-US" sz="840" dirty="0"/>
          </a:p>
        </p:txBody>
      </p:sp>
      <p:sp>
        <p:nvSpPr>
          <p:cNvPr id="74" name="Text 28"/>
          <p:cNvSpPr/>
          <p:nvPr/>
        </p:nvSpPr>
        <p:spPr>
          <a:xfrm>
            <a:off x="2712690" y="3848100"/>
            <a:ext cx="2313399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战略价值</a:t>
            </a:r>
            <a:endParaRPr lang="en-US" sz="980" dirty="0"/>
          </a:p>
        </p:txBody>
      </p:sp>
      <p:sp>
        <p:nvSpPr>
          <p:cNvPr id="75" name="Text 29"/>
          <p:cNvSpPr/>
          <p:nvPr/>
        </p:nvSpPr>
        <p:spPr>
          <a:xfrm>
            <a:off x="2712690" y="4076700"/>
            <a:ext cx="210309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掌握高级魔法科技，拥有战略高 ground，可控制全局战局</a:t>
            </a:r>
            <a:endParaRPr lang="en-US" sz="840" dirty="0"/>
          </a:p>
        </p:txBody>
      </p:sp>
      <p:sp>
        <p:nvSpPr>
          <p:cNvPr id="76" name="Text 30"/>
          <p:cNvSpPr/>
          <p:nvPr/>
        </p:nvSpPr>
        <p:spPr>
          <a:xfrm>
            <a:off x="5044380" y="3848100"/>
            <a:ext cx="2313399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战略价值</a:t>
            </a:r>
            <a:endParaRPr lang="en-US" sz="980" dirty="0"/>
          </a:p>
        </p:txBody>
      </p:sp>
      <p:sp>
        <p:nvSpPr>
          <p:cNvPr id="77" name="Text 31"/>
          <p:cNvSpPr/>
          <p:nvPr/>
        </p:nvSpPr>
        <p:spPr>
          <a:xfrm>
            <a:off x="5044380" y="4076700"/>
            <a:ext cx="210309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资源丰富，连接外部世界，游牧者可从荒野带来新思想</a:t>
            </a:r>
            <a:endParaRPr lang="en-US" sz="840" dirty="0"/>
          </a:p>
        </p:txBody>
      </p:sp>
      <p:sp>
        <p:nvSpPr>
          <p:cNvPr id="78" name="Text 32"/>
          <p:cNvSpPr/>
          <p:nvPr/>
        </p:nvSpPr>
        <p:spPr>
          <a:xfrm>
            <a:off x="7376071" y="3848100"/>
            <a:ext cx="2313399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战略价值</a:t>
            </a:r>
            <a:endParaRPr lang="en-US" sz="980" dirty="0"/>
          </a:p>
        </p:txBody>
      </p:sp>
      <p:sp>
        <p:nvSpPr>
          <p:cNvPr id="79" name="Text 33"/>
          <p:cNvSpPr/>
          <p:nvPr/>
        </p:nvSpPr>
        <p:spPr>
          <a:xfrm>
            <a:off x="7376071" y="4076700"/>
            <a:ext cx="210309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暗影行动基地，黑市交易中心，掌握情报与暗杀网络</a:t>
            </a:r>
            <a:endParaRPr lang="en-US" sz="840" dirty="0"/>
          </a:p>
        </p:txBody>
      </p:sp>
      <p:sp>
        <p:nvSpPr>
          <p:cNvPr id="80" name="Text 34"/>
          <p:cNvSpPr/>
          <p:nvPr/>
        </p:nvSpPr>
        <p:spPr>
          <a:xfrm>
            <a:off x="9707761" y="3848100"/>
            <a:ext cx="2313563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战略价值</a:t>
            </a:r>
            <a:endParaRPr lang="en-US" sz="980" dirty="0"/>
          </a:p>
        </p:txBody>
      </p:sp>
      <p:sp>
        <p:nvSpPr>
          <p:cNvPr id="81" name="Text 35"/>
          <p:cNvSpPr/>
          <p:nvPr/>
        </p:nvSpPr>
        <p:spPr>
          <a:xfrm>
            <a:off x="9707761" y="4076700"/>
            <a:ext cx="2103239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KAYU资源丰富，工业基础雄厚，是大陆的制造业与炼金业中心</a:t>
            </a:r>
            <a:endParaRPr lang="en-US" sz="8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67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4629150" cy="1409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954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13525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05100"/>
            <a:ext cx="4629150" cy="1409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8956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8" y="2952750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305300"/>
            <a:ext cx="4629150" cy="1409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4958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38" y="4552950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8750" y="1104900"/>
            <a:ext cx="6572250" cy="2895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9250" y="1676400"/>
            <a:ext cx="6191250" cy="2133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8750" y="4191000"/>
            <a:ext cx="3190875" cy="1333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0125" y="4191000"/>
            <a:ext cx="3190875" cy="1333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2525" y="4343400"/>
            <a:ext cx="21907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8750" y="5715000"/>
            <a:ext cx="3190875" cy="1333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91150" y="5867400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0125" y="5715000"/>
            <a:ext cx="3190875" cy="1333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72525" y="5867400"/>
            <a:ext cx="238125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KAYU代币经济学</a:t>
            </a:r>
            <a:endParaRPr lang="en-US" sz="2425" dirty="0"/>
          </a:p>
        </p:txBody>
      </p:sp>
      <p:sp>
        <p:nvSpPr>
          <p:cNvPr id="23" name="Text 1"/>
          <p:cNvSpPr/>
          <p:nvPr/>
        </p:nvSpPr>
        <p:spPr>
          <a:xfrm>
            <a:off x="1066800" y="1333500"/>
            <a:ext cx="215836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KAYU代币核心定位</a:t>
            </a:r>
            <a:endParaRPr lang="en-US" sz="1645" dirty="0"/>
          </a:p>
        </p:txBody>
      </p:sp>
      <p:sp>
        <p:nvSpPr>
          <p:cNvPr id="24" name="Text 2"/>
          <p:cNvSpPr/>
          <p:nvPr/>
        </p:nvSpPr>
        <p:spPr>
          <a:xfrm>
            <a:off x="571500" y="1790700"/>
            <a:ext cx="424815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KAYU代币是"永恒大陆"链游生态系统的核心，它不仅是游戏内的流通货币，更是连接虚拟与现实价值的桥梁。</a:t>
            </a:r>
            <a:endParaRPr lang="en-US" sz="1260" dirty="0"/>
          </a:p>
        </p:txBody>
      </p:sp>
      <p:sp>
        <p:nvSpPr>
          <p:cNvPr id="25" name="Text 3"/>
          <p:cNvSpPr/>
          <p:nvPr/>
        </p:nvSpPr>
        <p:spPr>
          <a:xfrm>
            <a:off x="1066800" y="2933700"/>
            <a:ext cx="10058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设计目标</a:t>
            </a:r>
            <a:endParaRPr lang="en-US" sz="1645" dirty="0"/>
          </a:p>
        </p:txBody>
      </p:sp>
      <p:sp>
        <p:nvSpPr>
          <p:cNvPr id="26" name="Text 4"/>
          <p:cNvSpPr/>
          <p:nvPr/>
        </p:nvSpPr>
        <p:spPr>
          <a:xfrm>
            <a:off x="571500" y="3390900"/>
            <a:ext cx="424815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KAYU代币的设计旨在通过明确的供应机制和分配策略，确保生态的健康与可持续发展。</a:t>
            </a:r>
            <a:endParaRPr lang="en-US" sz="1260" dirty="0"/>
          </a:p>
        </p:txBody>
      </p:sp>
      <p:sp>
        <p:nvSpPr>
          <p:cNvPr id="27" name="Text 5"/>
          <p:cNvSpPr/>
          <p:nvPr/>
        </p:nvSpPr>
        <p:spPr>
          <a:xfrm>
            <a:off x="1066800" y="4533900"/>
            <a:ext cx="10058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生态价值</a:t>
            </a:r>
            <a:endParaRPr lang="en-US" sz="1645" dirty="0"/>
          </a:p>
        </p:txBody>
      </p:sp>
      <p:sp>
        <p:nvSpPr>
          <p:cNvPr id="28" name="Text 6"/>
          <p:cNvSpPr/>
          <p:nvPr/>
        </p:nvSpPr>
        <p:spPr>
          <a:xfrm>
            <a:off x="571500" y="4991100"/>
            <a:ext cx="424815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KAYU不仅是游戏内价值的载体，更是区块链经济与游戏内经济的连接点，为玩家提供现实世界的经济回报。</a:t>
            </a:r>
            <a:endParaRPr lang="en-US" sz="1260" dirty="0"/>
          </a:p>
        </p:txBody>
      </p:sp>
      <p:sp>
        <p:nvSpPr>
          <p:cNvPr id="29" name="Text 7"/>
          <p:cNvSpPr/>
          <p:nvPr/>
        </p:nvSpPr>
        <p:spPr>
          <a:xfrm>
            <a:off x="5429250" y="1295400"/>
            <a:ext cx="681037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KAYU代币经济体系</a:t>
            </a:r>
            <a:endParaRPr lang="en-US" sz="1380" dirty="0"/>
          </a:p>
        </p:txBody>
      </p:sp>
      <p:sp>
        <p:nvSpPr>
          <p:cNvPr id="30" name="Text 8"/>
          <p:cNvSpPr/>
          <p:nvPr/>
        </p:nvSpPr>
        <p:spPr>
          <a:xfrm>
            <a:off x="5467350" y="434340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铸造机制</a:t>
            </a:r>
            <a:endParaRPr lang="en-US" sz="1380" dirty="0"/>
          </a:p>
        </p:txBody>
      </p:sp>
      <p:sp>
        <p:nvSpPr>
          <p:cNvPr id="31" name="Text 9"/>
          <p:cNvSpPr/>
          <p:nvPr/>
        </p:nvSpPr>
        <p:spPr>
          <a:xfrm>
            <a:off x="5391150" y="4686300"/>
            <a:ext cx="2886075" cy="685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KAYU代币通过游戏内行为（战斗、探索、质押、任务）获得，将游戏内价值映射到区块链。</a:t>
            </a:r>
            <a:endParaRPr lang="en-US" sz="1120" dirty="0"/>
          </a:p>
        </p:txBody>
      </p:sp>
      <p:sp>
        <p:nvSpPr>
          <p:cNvPr id="32" name="Text 10"/>
          <p:cNvSpPr/>
          <p:nvPr/>
        </p:nvSpPr>
        <p:spPr>
          <a:xfrm>
            <a:off x="9067800" y="434340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分配策略</a:t>
            </a:r>
            <a:endParaRPr lang="en-US" sz="1380" dirty="0"/>
          </a:p>
        </p:txBody>
      </p:sp>
      <p:sp>
        <p:nvSpPr>
          <p:cNvPr id="33" name="Text 11"/>
          <p:cNvSpPr/>
          <p:nvPr/>
        </p:nvSpPr>
        <p:spPr>
          <a:xfrm>
            <a:off x="8772525" y="4686300"/>
            <a:ext cx="2886075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代币分配向玩家、开发者和生态建设者倾斜，确保社区参与和生态系统发展。</a:t>
            </a:r>
            <a:endParaRPr lang="en-US" sz="1120" dirty="0"/>
          </a:p>
        </p:txBody>
      </p:sp>
      <p:sp>
        <p:nvSpPr>
          <p:cNvPr id="34" name="Text 12"/>
          <p:cNvSpPr/>
          <p:nvPr/>
        </p:nvSpPr>
        <p:spPr>
          <a:xfrm>
            <a:off x="5638800" y="5867400"/>
            <a:ext cx="104775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锁定与释放</a:t>
            </a:r>
            <a:endParaRPr lang="en-US" sz="1380" dirty="0"/>
          </a:p>
        </p:txBody>
      </p:sp>
      <p:sp>
        <p:nvSpPr>
          <p:cNvPr id="35" name="Text 13"/>
          <p:cNvSpPr/>
          <p:nvPr/>
        </p:nvSpPr>
        <p:spPr>
          <a:xfrm>
            <a:off x="5391150" y="6210300"/>
            <a:ext cx="2886075" cy="685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部分KAYU代币采用时间锁定机制，随时间逐步释放，避免市场波动，确保经济稳定。</a:t>
            </a:r>
            <a:endParaRPr lang="en-US" sz="1120" dirty="0"/>
          </a:p>
        </p:txBody>
      </p:sp>
      <p:sp>
        <p:nvSpPr>
          <p:cNvPr id="36" name="Text 14"/>
          <p:cNvSpPr/>
          <p:nvPr/>
        </p:nvSpPr>
        <p:spPr>
          <a:xfrm>
            <a:off x="9086850" y="5867400"/>
            <a:ext cx="104775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跨链互操作</a:t>
            </a:r>
            <a:endParaRPr lang="en-US" sz="1380" dirty="0"/>
          </a:p>
        </p:txBody>
      </p:sp>
      <p:sp>
        <p:nvSpPr>
          <p:cNvPr id="37" name="Text 15"/>
          <p:cNvSpPr/>
          <p:nvPr/>
        </p:nvSpPr>
        <p:spPr>
          <a:xfrm>
            <a:off x="8772525" y="6210300"/>
            <a:ext cx="2886075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KAYU代币可在多个区块链网络间流通，支持跨链游戏互操作和资产交换。</a:t>
            </a:r>
            <a:endParaRPr lang="en-US" sz="11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961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4434780" cy="1371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2573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335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667000"/>
            <a:ext cx="4434780" cy="2971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19400"/>
            <a:ext cx="3048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50" y="28956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771900"/>
            <a:ext cx="4129980" cy="1714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4380" y="1104900"/>
            <a:ext cx="6766620" cy="5791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4880" y="1714500"/>
            <a:ext cx="2026890" cy="1562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651" y="18669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6814" y="1962150"/>
            <a:ext cx="1428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4171" y="1714500"/>
            <a:ext cx="2026890" cy="1562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8941" y="186690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32291" y="196215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3461" y="1714500"/>
            <a:ext cx="2026890" cy="1562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78232" y="18669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35394" y="1962150"/>
            <a:ext cx="14287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34880" y="3505200"/>
            <a:ext cx="6381750" cy="2438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34880" y="6096000"/>
            <a:ext cx="6385620" cy="609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49180" y="6248400"/>
            <a:ext cx="276374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30143" y="6324600"/>
            <a:ext cx="1143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质押与收益机制</a:t>
            </a:r>
            <a:endParaRPr lang="en-US" sz="2425" dirty="0"/>
          </a:p>
        </p:txBody>
      </p:sp>
      <p:sp>
        <p:nvSpPr>
          <p:cNvPr id="26" name="Text 1"/>
          <p:cNvSpPr/>
          <p:nvPr/>
        </p:nvSpPr>
        <p:spPr>
          <a:xfrm>
            <a:off x="914400" y="1276350"/>
            <a:ext cx="12573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质押机制概述</a:t>
            </a:r>
            <a:endParaRPr lang="en-US" sz="1380" dirty="0"/>
          </a:p>
        </p:txBody>
      </p:sp>
      <p:sp>
        <p:nvSpPr>
          <p:cNvPr id="27" name="Text 2"/>
          <p:cNvSpPr/>
          <p:nvPr/>
        </p:nvSpPr>
        <p:spPr>
          <a:xfrm>
            <a:off x="533400" y="1638300"/>
            <a:ext cx="4129980" cy="685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玩家可以通过质押KAYU代币和SOL代币来获取持续收益，深度参与游戏经济，为KAYU代币的价值稳定和生态系统的健康发展提供支持。</a:t>
            </a:r>
            <a:endParaRPr lang="en-US" sz="1120" dirty="0"/>
          </a:p>
        </p:txBody>
      </p:sp>
      <p:sp>
        <p:nvSpPr>
          <p:cNvPr id="28" name="Text 3"/>
          <p:cNvSpPr/>
          <p:nvPr/>
        </p:nvSpPr>
        <p:spPr>
          <a:xfrm>
            <a:off x="914400" y="2838450"/>
            <a:ext cx="12573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智能合约实现</a:t>
            </a:r>
            <a:endParaRPr lang="en-US" sz="1380" dirty="0"/>
          </a:p>
        </p:txBody>
      </p:sp>
      <p:sp>
        <p:nvSpPr>
          <p:cNvPr id="29" name="Text 4"/>
          <p:cNvSpPr/>
          <p:nvPr/>
        </p:nvSpPr>
        <p:spPr>
          <a:xfrm>
            <a:off x="533400" y="3200400"/>
            <a:ext cx="4129980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通过Solana区块链智能合约实现安全透明的质押与收益机制，确保玩家权益。</a:t>
            </a:r>
            <a:endParaRPr lang="en-US" sz="1120" dirty="0"/>
          </a:p>
        </p:txBody>
      </p:sp>
      <p:sp>
        <p:nvSpPr>
          <p:cNvPr id="30" name="Text 5"/>
          <p:cNvSpPr/>
          <p:nvPr/>
        </p:nvSpPr>
        <p:spPr>
          <a:xfrm>
            <a:off x="699135" y="3840480"/>
            <a:ext cx="6173242" cy="16922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use anchor_lang::prelude::*;</a:t>
            </a:r>
            <a:endParaRPr lang="en-US" sz="840" dirty="0"/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use anchor_spl::token::{self, Token, TokenAccount, Transfer, Mint};</a:t>
            </a:r>
            <a:endParaRPr lang="en-US" sz="840" dirty="0"/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declare_id!("FjPustc7ikQnzMfDHYEs7mkZaihwoJ6kiyAiQavW3ems");</a:t>
            </a:r>
            <a:endParaRPr lang="en-US" sz="840" dirty="0"/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#[program]</a:t>
            </a:r>
            <a:endParaRPr lang="en-US" sz="840" dirty="0"/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 mod staking {</a:t>
            </a:r>
            <a:endParaRPr lang="en-US" sz="840" dirty="0"/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 fn stake(ctx: Context&lt;Stake&gt;, amount: u64) -&gt; Result&lt;()&gt; {</a:t>
            </a:r>
            <a:endParaRPr lang="en-US" sz="840" dirty="0"/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let user_stake = &amp;mut ctx.accounts.user_stake;</a:t>
            </a:r>
            <a:endParaRPr lang="en-US" sz="840" dirty="0"/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let clock = Clock::get()?;</a:t>
            </a:r>
            <a:endParaRPr lang="en-US" sz="840" dirty="0"/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user_stake.owner = ctx.accounts.user.key();</a:t>
            </a:r>
            <a:endParaRPr lang="en-US" sz="840" dirty="0"/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FFFFFF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user_stake.amount += amount;</a:t>
            </a:r>
            <a:endParaRPr lang="en-US" sz="840" dirty="0"/>
          </a:p>
          <a:p>
            <a:pPr marL="0" indent="0">
              <a:lnSpc>
                <a:spcPts val="1200"/>
              </a:lnSpc>
              <a:buNone/>
            </a:pPr>
            <a:endParaRPr lang="en-US" sz="840" dirty="0"/>
          </a:p>
        </p:txBody>
      </p:sp>
      <p:sp>
        <p:nvSpPr>
          <p:cNvPr id="31" name="Text 6"/>
          <p:cNvSpPr/>
          <p:nvPr/>
        </p:nvSpPr>
        <p:spPr>
          <a:xfrm>
            <a:off x="5234880" y="1295400"/>
            <a:ext cx="7024181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质押与收益流程</a:t>
            </a:r>
            <a:endParaRPr lang="en-US" sz="1380" dirty="0"/>
          </a:p>
        </p:txBody>
      </p:sp>
      <p:sp>
        <p:nvSpPr>
          <p:cNvPr id="32" name="Text 7"/>
          <p:cNvSpPr/>
          <p:nvPr/>
        </p:nvSpPr>
        <p:spPr>
          <a:xfrm>
            <a:off x="5810101" y="2438400"/>
            <a:ext cx="96393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KAYU质押</a:t>
            </a:r>
            <a:endParaRPr lang="en-US" sz="1120" dirty="0"/>
          </a:p>
        </p:txBody>
      </p:sp>
      <p:sp>
        <p:nvSpPr>
          <p:cNvPr id="33" name="Text 8"/>
          <p:cNvSpPr/>
          <p:nvPr/>
        </p:nvSpPr>
        <p:spPr>
          <a:xfrm>
            <a:off x="5387280" y="2743200"/>
            <a:ext cx="172209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玩家将KAYU代币投入灵树或祭坛进行质押</a:t>
            </a:r>
            <a:endParaRPr lang="en-US" sz="980" dirty="0"/>
          </a:p>
        </p:txBody>
      </p:sp>
      <p:sp>
        <p:nvSpPr>
          <p:cNvPr id="34" name="Text 9"/>
          <p:cNvSpPr/>
          <p:nvPr/>
        </p:nvSpPr>
        <p:spPr>
          <a:xfrm>
            <a:off x="8037016" y="2438400"/>
            <a:ext cx="859155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收益积累</a:t>
            </a:r>
            <a:endParaRPr lang="en-US" sz="1120" dirty="0"/>
          </a:p>
        </p:txBody>
      </p:sp>
      <p:sp>
        <p:nvSpPr>
          <p:cNvPr id="35" name="Text 10"/>
          <p:cNvSpPr/>
          <p:nvPr/>
        </p:nvSpPr>
        <p:spPr>
          <a:xfrm>
            <a:off x="7547431" y="2743200"/>
            <a:ext cx="1760220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根据质押量和时间产生收益</a:t>
            </a:r>
            <a:endParaRPr lang="en-US" sz="980" dirty="0"/>
          </a:p>
        </p:txBody>
      </p:sp>
      <p:sp>
        <p:nvSpPr>
          <p:cNvPr id="36" name="Text 11"/>
          <p:cNvSpPr/>
          <p:nvPr/>
        </p:nvSpPr>
        <p:spPr>
          <a:xfrm>
            <a:off x="10140107" y="2438400"/>
            <a:ext cx="1026795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提取与奖励</a:t>
            </a:r>
            <a:endParaRPr lang="en-US" sz="1120" dirty="0"/>
          </a:p>
        </p:txBody>
      </p:sp>
      <p:sp>
        <p:nvSpPr>
          <p:cNvPr id="37" name="Text 12"/>
          <p:cNvSpPr/>
          <p:nvPr/>
        </p:nvSpPr>
        <p:spPr>
          <a:xfrm>
            <a:off x="9745861" y="2743200"/>
            <a:ext cx="172209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随时提取本金，定期领取奖励</a:t>
            </a:r>
            <a:endParaRPr lang="en-US" sz="980" dirty="0"/>
          </a:p>
        </p:txBody>
      </p:sp>
      <p:sp>
        <p:nvSpPr>
          <p:cNvPr id="38" name="Text 13"/>
          <p:cNvSpPr/>
          <p:nvPr/>
        </p:nvSpPr>
        <p:spPr>
          <a:xfrm>
            <a:off x="5701754" y="6210300"/>
            <a:ext cx="5804446" cy="381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收益计算：</a:t>
            </a:r>
            <a:r>
              <a:rPr lang="en-US" sz="98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玩家每质押1单位KAYU，每天可获得约0.00001单位的收益（根据实际质押总量和系统参数调整）</a:t>
            </a:r>
            <a:endParaRPr lang="en-US" sz="9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3657600" cy="1676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954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13525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009900"/>
            <a:ext cx="36576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2004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38" y="3257550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733800"/>
            <a:ext cx="171450" cy="1714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076700"/>
            <a:ext cx="171450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419600"/>
            <a:ext cx="171450" cy="171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1104900"/>
            <a:ext cx="3657600" cy="2705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700" y="12954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8663" y="1352550"/>
            <a:ext cx="21907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1790700"/>
            <a:ext cx="3238500" cy="1828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7200" y="4038600"/>
            <a:ext cx="3657600" cy="2095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7700" y="4229100"/>
            <a:ext cx="3810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2950" y="4286250"/>
            <a:ext cx="1905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700" y="4762500"/>
            <a:ext cx="171450" cy="1714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700" y="5372100"/>
            <a:ext cx="171450" cy="1714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7700" y="5715000"/>
            <a:ext cx="171450" cy="1714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3400" y="1104900"/>
            <a:ext cx="3657600" cy="3009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3900" y="129540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39150" y="135255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3900" y="2743200"/>
            <a:ext cx="158115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58200" y="3086100"/>
            <a:ext cx="1352550" cy="76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58200" y="3086100"/>
            <a:ext cx="1149548" cy="76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39350" y="2743200"/>
            <a:ext cx="1581150" cy="533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53650" y="3086100"/>
            <a:ext cx="1352550" cy="762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53650" y="3086100"/>
            <a:ext cx="946696" cy="762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43900" y="3390900"/>
            <a:ext cx="1581150" cy="533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58200" y="3733800"/>
            <a:ext cx="1352550" cy="762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58200" y="3733800"/>
            <a:ext cx="1217265" cy="762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39350" y="3390900"/>
            <a:ext cx="1581150" cy="5334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53650" y="3733800"/>
            <a:ext cx="1352550" cy="762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53650" y="3733800"/>
            <a:ext cx="1014413" cy="762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4343400"/>
            <a:ext cx="3657600" cy="18288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43900" y="4533900"/>
            <a:ext cx="381000" cy="3810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439150" y="4591050"/>
            <a:ext cx="190500" cy="2667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3900" y="5067300"/>
            <a:ext cx="171450" cy="17145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3900" y="5410200"/>
            <a:ext cx="171450" cy="17145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3900" y="5753100"/>
            <a:ext cx="171450" cy="171450"/>
          </a:xfrm>
          <a:prstGeom prst="rect">
            <a:avLst/>
          </a:prstGeom>
        </p:spPr>
      </p:pic>
      <p:sp>
        <p:nvSpPr>
          <p:cNvPr id="44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NFT系统与装备铸造</a:t>
            </a:r>
            <a:endParaRPr lang="en-US" sz="2425" dirty="0"/>
          </a:p>
        </p:txBody>
      </p:sp>
      <p:sp>
        <p:nvSpPr>
          <p:cNvPr id="45" name="Text 1"/>
          <p:cNvSpPr/>
          <p:nvPr/>
        </p:nvSpPr>
        <p:spPr>
          <a:xfrm>
            <a:off x="1066800" y="1333500"/>
            <a:ext cx="1498283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NFT系统概述</a:t>
            </a:r>
            <a:endParaRPr lang="en-US" sz="1645" dirty="0"/>
          </a:p>
        </p:txBody>
      </p:sp>
      <p:sp>
        <p:nvSpPr>
          <p:cNvPr id="46" name="Text 2"/>
          <p:cNvSpPr/>
          <p:nvPr/>
        </p:nvSpPr>
        <p:spPr>
          <a:xfrm>
            <a:off x="571500" y="1790700"/>
            <a:ext cx="3276600" cy="800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永恒大陆中的NFT系统是区块链技术与游戏内物品的完美结合，每一件装备都具有独特的属性与价值。</a:t>
            </a:r>
            <a:endParaRPr lang="en-US" sz="1260" dirty="0"/>
          </a:p>
        </p:txBody>
      </p:sp>
      <p:sp>
        <p:nvSpPr>
          <p:cNvPr id="47" name="Text 3"/>
          <p:cNvSpPr/>
          <p:nvPr/>
        </p:nvSpPr>
        <p:spPr>
          <a:xfrm>
            <a:off x="1066800" y="3238500"/>
            <a:ext cx="125730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区块链融合</a:t>
            </a:r>
            <a:endParaRPr lang="en-US" sz="1645" dirty="0"/>
          </a:p>
        </p:txBody>
      </p:sp>
      <p:sp>
        <p:nvSpPr>
          <p:cNvPr id="48" name="Text 4"/>
          <p:cNvSpPr/>
          <p:nvPr/>
        </p:nvSpPr>
        <p:spPr>
          <a:xfrm>
            <a:off x="819150" y="3695700"/>
            <a:ext cx="318516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每件NFT装备在区块链上都有唯一标识</a:t>
            </a:r>
            <a:endParaRPr lang="en-US" sz="1260" dirty="0"/>
          </a:p>
        </p:txBody>
      </p:sp>
      <p:sp>
        <p:nvSpPr>
          <p:cNvPr id="49" name="Text 5"/>
          <p:cNvSpPr/>
          <p:nvPr/>
        </p:nvSpPr>
        <p:spPr>
          <a:xfrm>
            <a:off x="819150" y="4038600"/>
            <a:ext cx="320611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装备交易记录在区块链上，确保真实性</a:t>
            </a:r>
            <a:endParaRPr lang="en-US" sz="1260" dirty="0"/>
          </a:p>
        </p:txBody>
      </p:sp>
      <p:sp>
        <p:nvSpPr>
          <p:cNvPr id="50" name="Text 6"/>
          <p:cNvSpPr/>
          <p:nvPr/>
        </p:nvSpPr>
        <p:spPr>
          <a:xfrm>
            <a:off x="819150" y="4381500"/>
            <a:ext cx="282892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跨链互操作性，支持多链钱包接入</a:t>
            </a:r>
            <a:endParaRPr lang="en-US" sz="1260" dirty="0"/>
          </a:p>
        </p:txBody>
      </p:sp>
      <p:sp>
        <p:nvSpPr>
          <p:cNvPr id="51" name="Text 7"/>
          <p:cNvSpPr/>
          <p:nvPr/>
        </p:nvSpPr>
        <p:spPr>
          <a:xfrm>
            <a:off x="4953000" y="1333500"/>
            <a:ext cx="150876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装备铸造流程</a:t>
            </a:r>
            <a:endParaRPr lang="en-US" sz="1645" dirty="0"/>
          </a:p>
        </p:txBody>
      </p:sp>
      <p:sp>
        <p:nvSpPr>
          <p:cNvPr id="52" name="Text 8"/>
          <p:cNvSpPr/>
          <p:nvPr/>
        </p:nvSpPr>
        <p:spPr>
          <a:xfrm>
            <a:off x="4953000" y="4267200"/>
            <a:ext cx="10058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交易机制</a:t>
            </a:r>
            <a:endParaRPr lang="en-US" sz="1645" dirty="0"/>
          </a:p>
        </p:txBody>
      </p:sp>
      <p:sp>
        <p:nvSpPr>
          <p:cNvPr id="53" name="Text 9"/>
          <p:cNvSpPr/>
          <p:nvPr/>
        </p:nvSpPr>
        <p:spPr>
          <a:xfrm>
            <a:off x="4705350" y="4724400"/>
            <a:ext cx="302895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点对点交易系统，直接在区块链上转移NFT</a:t>
            </a:r>
            <a:endParaRPr lang="en-US" sz="1260" dirty="0"/>
          </a:p>
        </p:txBody>
      </p:sp>
      <p:sp>
        <p:nvSpPr>
          <p:cNvPr id="54" name="Text 10"/>
          <p:cNvSpPr/>
          <p:nvPr/>
        </p:nvSpPr>
        <p:spPr>
          <a:xfrm>
            <a:off x="4705350" y="5334000"/>
            <a:ext cx="261937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官方NFT市场与第三方平台集成</a:t>
            </a:r>
            <a:endParaRPr lang="en-US" sz="1260" dirty="0"/>
          </a:p>
        </p:txBody>
      </p:sp>
      <p:sp>
        <p:nvSpPr>
          <p:cNvPr id="55" name="Text 11"/>
          <p:cNvSpPr/>
          <p:nvPr/>
        </p:nvSpPr>
        <p:spPr>
          <a:xfrm>
            <a:off x="4705350" y="5676900"/>
            <a:ext cx="301752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跨链交易支持，可与其他链游互操作</a:t>
            </a:r>
            <a:endParaRPr lang="en-US" sz="1260" dirty="0"/>
          </a:p>
        </p:txBody>
      </p:sp>
      <p:sp>
        <p:nvSpPr>
          <p:cNvPr id="56" name="Text 12"/>
          <p:cNvSpPr/>
          <p:nvPr/>
        </p:nvSpPr>
        <p:spPr>
          <a:xfrm>
            <a:off x="8839200" y="1333500"/>
            <a:ext cx="150876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属性生成系统</a:t>
            </a:r>
            <a:endParaRPr lang="en-US" sz="1645" dirty="0"/>
          </a:p>
        </p:txBody>
      </p:sp>
      <p:sp>
        <p:nvSpPr>
          <p:cNvPr id="57" name="Text 13"/>
          <p:cNvSpPr/>
          <p:nvPr/>
        </p:nvSpPr>
        <p:spPr>
          <a:xfrm>
            <a:off x="8343900" y="1790700"/>
            <a:ext cx="3276600" cy="800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装备属性通过KAYU结晶的稀有度和组合方式决定，每件装备都具有独特的能力与特效。</a:t>
            </a:r>
            <a:endParaRPr lang="en-US" sz="1260" dirty="0"/>
          </a:p>
        </p:txBody>
      </p:sp>
      <p:sp>
        <p:nvSpPr>
          <p:cNvPr id="58" name="Text 14"/>
          <p:cNvSpPr/>
          <p:nvPr/>
        </p:nvSpPr>
        <p:spPr>
          <a:xfrm>
            <a:off x="8458200" y="2857500"/>
            <a:ext cx="1487805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EAB30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力量</a:t>
            </a:r>
            <a:endParaRPr lang="en-US" sz="980" dirty="0"/>
          </a:p>
        </p:txBody>
      </p:sp>
      <p:sp>
        <p:nvSpPr>
          <p:cNvPr id="59" name="Text 15"/>
          <p:cNvSpPr/>
          <p:nvPr/>
        </p:nvSpPr>
        <p:spPr>
          <a:xfrm>
            <a:off x="10153650" y="2857500"/>
            <a:ext cx="1487805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EAB30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防御</a:t>
            </a:r>
            <a:endParaRPr lang="en-US" sz="980" dirty="0"/>
          </a:p>
        </p:txBody>
      </p:sp>
      <p:sp>
        <p:nvSpPr>
          <p:cNvPr id="60" name="Text 16"/>
          <p:cNvSpPr/>
          <p:nvPr/>
        </p:nvSpPr>
        <p:spPr>
          <a:xfrm>
            <a:off x="8458200" y="3505200"/>
            <a:ext cx="1487805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EAB30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速度</a:t>
            </a:r>
            <a:endParaRPr lang="en-US" sz="980" dirty="0"/>
          </a:p>
        </p:txBody>
      </p:sp>
      <p:sp>
        <p:nvSpPr>
          <p:cNvPr id="61" name="Text 17"/>
          <p:cNvSpPr/>
          <p:nvPr/>
        </p:nvSpPr>
        <p:spPr>
          <a:xfrm>
            <a:off x="10153650" y="3505200"/>
            <a:ext cx="1487805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b="1" dirty="0">
                <a:solidFill>
                  <a:srgbClr val="EAB30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魔法</a:t>
            </a:r>
            <a:endParaRPr lang="en-US" sz="980" dirty="0"/>
          </a:p>
        </p:txBody>
      </p:sp>
      <p:sp>
        <p:nvSpPr>
          <p:cNvPr id="62" name="Text 18"/>
          <p:cNvSpPr/>
          <p:nvPr/>
        </p:nvSpPr>
        <p:spPr>
          <a:xfrm>
            <a:off x="8839200" y="4572000"/>
            <a:ext cx="1896427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KAYU与NFT融合</a:t>
            </a:r>
            <a:endParaRPr lang="en-US" sz="1645" dirty="0"/>
          </a:p>
        </p:txBody>
      </p:sp>
      <p:sp>
        <p:nvSpPr>
          <p:cNvPr id="63" name="Text 19"/>
          <p:cNvSpPr/>
          <p:nvPr/>
        </p:nvSpPr>
        <p:spPr>
          <a:xfrm>
            <a:off x="8591550" y="5029200"/>
            <a:ext cx="255651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KAYU结晶用于装备升级与强化</a:t>
            </a:r>
            <a:endParaRPr lang="en-US" sz="1260" dirty="0"/>
          </a:p>
        </p:txBody>
      </p:sp>
      <p:sp>
        <p:nvSpPr>
          <p:cNvPr id="64" name="Text 20"/>
          <p:cNvSpPr/>
          <p:nvPr/>
        </p:nvSpPr>
        <p:spPr>
          <a:xfrm>
            <a:off x="8591550" y="5372100"/>
            <a:ext cx="274510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特殊KAYU矿脉可提升装备稀有度</a:t>
            </a:r>
            <a:endParaRPr lang="en-US" sz="1260" dirty="0"/>
          </a:p>
        </p:txBody>
      </p:sp>
      <p:sp>
        <p:nvSpPr>
          <p:cNvPr id="65" name="Text 21"/>
          <p:cNvSpPr/>
          <p:nvPr/>
        </p:nvSpPr>
        <p:spPr>
          <a:xfrm>
            <a:off x="8591550" y="5715000"/>
            <a:ext cx="312229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装备可通过消耗KAYU进行个性化定制</a:t>
            </a:r>
            <a:endParaRPr lang="en-US" sz="126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5600700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2573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8" y="131445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7526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0574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3622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66700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97180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505200"/>
            <a:ext cx="5600700" cy="1905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65760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415290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4457700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47625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067300"/>
            <a:ext cx="1143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5600700"/>
            <a:ext cx="5600700" cy="1600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5753100"/>
            <a:ext cx="381000" cy="381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463" y="5810250"/>
            <a:ext cx="14287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00" y="6210300"/>
            <a:ext cx="238125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800" y="6324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8050" y="6210300"/>
            <a:ext cx="238125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24250" y="63246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6667500"/>
            <a:ext cx="238125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6800" y="67818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48050" y="6667500"/>
            <a:ext cx="238125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24250" y="6781800"/>
            <a:ext cx="1714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1104900"/>
            <a:ext cx="5600700" cy="2095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62700" y="1257300"/>
            <a:ext cx="381000" cy="3810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57950" y="1314450"/>
            <a:ext cx="190500" cy="2667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96088" y="1714500"/>
            <a:ext cx="457200" cy="4572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05625" y="1809750"/>
            <a:ext cx="238125" cy="2667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20063" y="1714500"/>
            <a:ext cx="457200" cy="4572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62938" y="1809750"/>
            <a:ext cx="171450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44038" y="1714500"/>
            <a:ext cx="457200" cy="4572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77388" y="1809750"/>
            <a:ext cx="190500" cy="2667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68013" y="1714500"/>
            <a:ext cx="457200" cy="4572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901363" y="1809750"/>
            <a:ext cx="190500" cy="2667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210300" y="3390900"/>
            <a:ext cx="5600700" cy="38100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10300" y="6781800"/>
            <a:ext cx="5600700" cy="41910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PVP战斗系统</a:t>
            </a:r>
            <a:endParaRPr lang="en-US" sz="2425" dirty="0"/>
          </a:p>
        </p:txBody>
      </p:sp>
      <p:sp>
        <p:nvSpPr>
          <p:cNvPr id="43" name="Text 1"/>
          <p:cNvSpPr/>
          <p:nvPr/>
        </p:nvSpPr>
        <p:spPr>
          <a:xfrm>
            <a:off x="1028700" y="1295400"/>
            <a:ext cx="10058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角色属性</a:t>
            </a:r>
            <a:endParaRPr lang="en-US" sz="1645" dirty="0"/>
          </a:p>
        </p:txBody>
      </p:sp>
      <p:sp>
        <p:nvSpPr>
          <p:cNvPr id="44" name="Text 2"/>
          <p:cNvSpPr/>
          <p:nvPr/>
        </p:nvSpPr>
        <p:spPr>
          <a:xfrm>
            <a:off x="1181100" y="1714500"/>
            <a:ext cx="234696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生命值：决定角色的战斗持久性</a:t>
            </a:r>
            <a:endParaRPr lang="en-US" sz="1120" dirty="0"/>
          </a:p>
        </p:txBody>
      </p:sp>
      <p:sp>
        <p:nvSpPr>
          <p:cNvPr id="45" name="Text 3"/>
          <p:cNvSpPr/>
          <p:nvPr/>
        </p:nvSpPr>
        <p:spPr>
          <a:xfrm>
            <a:off x="1181100" y="2019300"/>
            <a:ext cx="251460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魔法值：影响施法技能的使用频率</a:t>
            </a:r>
            <a:endParaRPr lang="en-US" sz="1120" dirty="0"/>
          </a:p>
        </p:txBody>
      </p:sp>
      <p:sp>
        <p:nvSpPr>
          <p:cNvPr id="46" name="Text 4"/>
          <p:cNvSpPr/>
          <p:nvPr/>
        </p:nvSpPr>
        <p:spPr>
          <a:xfrm>
            <a:off x="1181100" y="2324100"/>
            <a:ext cx="251460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攻击力：影响物理攻击的伤害输出</a:t>
            </a:r>
            <a:endParaRPr lang="en-US" sz="1120" dirty="0"/>
          </a:p>
        </p:txBody>
      </p:sp>
      <p:sp>
        <p:nvSpPr>
          <p:cNvPr id="47" name="Text 5"/>
          <p:cNvSpPr/>
          <p:nvPr/>
        </p:nvSpPr>
        <p:spPr>
          <a:xfrm>
            <a:off x="1181100" y="2628900"/>
            <a:ext cx="217932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防御力：减少受到的物理伤害</a:t>
            </a:r>
            <a:endParaRPr lang="en-US" sz="1120" dirty="0"/>
          </a:p>
        </p:txBody>
      </p:sp>
      <p:sp>
        <p:nvSpPr>
          <p:cNvPr id="48" name="Text 6"/>
          <p:cNvSpPr/>
          <p:nvPr/>
        </p:nvSpPr>
        <p:spPr>
          <a:xfrm>
            <a:off x="1181100" y="2933700"/>
            <a:ext cx="234696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魔法抗性：减少受到的魔法伤害</a:t>
            </a:r>
            <a:endParaRPr lang="en-US" sz="1120" dirty="0"/>
          </a:p>
        </p:txBody>
      </p:sp>
      <p:sp>
        <p:nvSpPr>
          <p:cNvPr id="49" name="Text 7"/>
          <p:cNvSpPr/>
          <p:nvPr/>
        </p:nvSpPr>
        <p:spPr>
          <a:xfrm>
            <a:off x="1028700" y="3695700"/>
            <a:ext cx="10058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技能效果</a:t>
            </a:r>
            <a:endParaRPr lang="en-US" sz="1645" dirty="0"/>
          </a:p>
        </p:txBody>
      </p:sp>
      <p:sp>
        <p:nvSpPr>
          <p:cNvPr id="50" name="Text 8"/>
          <p:cNvSpPr/>
          <p:nvPr/>
        </p:nvSpPr>
        <p:spPr>
          <a:xfrm>
            <a:off x="1181100" y="4114800"/>
            <a:ext cx="234696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普通攻击：基础的物理伤害技能</a:t>
            </a:r>
            <a:endParaRPr lang="en-US" sz="1120" dirty="0"/>
          </a:p>
        </p:txBody>
      </p:sp>
      <p:sp>
        <p:nvSpPr>
          <p:cNvPr id="51" name="Text 9"/>
          <p:cNvSpPr/>
          <p:nvPr/>
        </p:nvSpPr>
        <p:spPr>
          <a:xfrm>
            <a:off x="1181100" y="4419600"/>
            <a:ext cx="2608898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强化攻击：消耗KAYU结晶提升伤害</a:t>
            </a:r>
            <a:endParaRPr lang="en-US" sz="1120" dirty="0"/>
          </a:p>
        </p:txBody>
      </p:sp>
      <p:sp>
        <p:nvSpPr>
          <p:cNvPr id="52" name="Text 10"/>
          <p:cNvSpPr/>
          <p:nvPr/>
        </p:nvSpPr>
        <p:spPr>
          <a:xfrm>
            <a:off x="1181100" y="4724400"/>
            <a:ext cx="268224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魔法技能：消耗魔法值释放特殊效果</a:t>
            </a:r>
            <a:endParaRPr lang="en-US" sz="1120" dirty="0"/>
          </a:p>
        </p:txBody>
      </p:sp>
      <p:sp>
        <p:nvSpPr>
          <p:cNvPr id="53" name="Text 11"/>
          <p:cNvSpPr/>
          <p:nvPr/>
        </p:nvSpPr>
        <p:spPr>
          <a:xfrm>
            <a:off x="1181100" y="5029200"/>
            <a:ext cx="268224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防御技能：提升自身防御或治疗自身</a:t>
            </a:r>
            <a:endParaRPr lang="en-US" sz="1120" dirty="0"/>
          </a:p>
        </p:txBody>
      </p:sp>
      <p:sp>
        <p:nvSpPr>
          <p:cNvPr id="54" name="Text 12"/>
          <p:cNvSpPr/>
          <p:nvPr/>
        </p:nvSpPr>
        <p:spPr>
          <a:xfrm>
            <a:off x="1028700" y="5791200"/>
            <a:ext cx="10058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胜利奖励</a:t>
            </a:r>
            <a:endParaRPr lang="en-US" sz="1645" dirty="0"/>
          </a:p>
        </p:txBody>
      </p:sp>
      <p:sp>
        <p:nvSpPr>
          <p:cNvPr id="55" name="Text 13"/>
          <p:cNvSpPr/>
          <p:nvPr/>
        </p:nvSpPr>
        <p:spPr>
          <a:xfrm>
            <a:off x="1295400" y="6286500"/>
            <a:ext cx="764858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KAYU结晶</a:t>
            </a:r>
            <a:endParaRPr lang="en-US" sz="1120" dirty="0"/>
          </a:p>
        </p:txBody>
      </p:sp>
      <p:sp>
        <p:nvSpPr>
          <p:cNvPr id="56" name="Text 14"/>
          <p:cNvSpPr/>
          <p:nvPr/>
        </p:nvSpPr>
        <p:spPr>
          <a:xfrm>
            <a:off x="3752850" y="6286500"/>
            <a:ext cx="83820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游戏内货币</a:t>
            </a:r>
            <a:endParaRPr lang="en-US" sz="1120" dirty="0"/>
          </a:p>
        </p:txBody>
      </p:sp>
      <p:sp>
        <p:nvSpPr>
          <p:cNvPr id="57" name="Text 15"/>
          <p:cNvSpPr/>
          <p:nvPr/>
        </p:nvSpPr>
        <p:spPr>
          <a:xfrm>
            <a:off x="1295400" y="6743700"/>
            <a:ext cx="67056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经验提升</a:t>
            </a:r>
            <a:endParaRPr lang="en-US" sz="1120" dirty="0"/>
          </a:p>
        </p:txBody>
      </p:sp>
      <p:sp>
        <p:nvSpPr>
          <p:cNvPr id="58" name="Text 16"/>
          <p:cNvSpPr/>
          <p:nvPr/>
        </p:nvSpPr>
        <p:spPr>
          <a:xfrm>
            <a:off x="3771900" y="6743700"/>
            <a:ext cx="67056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荣誉徽章</a:t>
            </a:r>
            <a:endParaRPr lang="en-US" sz="1120" dirty="0"/>
          </a:p>
        </p:txBody>
      </p:sp>
      <p:sp>
        <p:nvSpPr>
          <p:cNvPr id="59" name="Text 17"/>
          <p:cNvSpPr/>
          <p:nvPr/>
        </p:nvSpPr>
        <p:spPr>
          <a:xfrm>
            <a:off x="6858000" y="1295400"/>
            <a:ext cx="10058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战斗流程</a:t>
            </a:r>
            <a:endParaRPr lang="en-US" sz="1645" dirty="0"/>
          </a:p>
        </p:txBody>
      </p:sp>
      <p:sp>
        <p:nvSpPr>
          <p:cNvPr id="60" name="Text 18"/>
          <p:cNvSpPr/>
          <p:nvPr/>
        </p:nvSpPr>
        <p:spPr>
          <a:xfrm>
            <a:off x="6731318" y="2247900"/>
            <a:ext cx="586740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回合开始</a:t>
            </a:r>
            <a:endParaRPr lang="en-US" sz="980" dirty="0"/>
          </a:p>
        </p:txBody>
      </p:sp>
      <p:sp>
        <p:nvSpPr>
          <p:cNvPr id="61" name="Text 19"/>
          <p:cNvSpPr/>
          <p:nvPr/>
        </p:nvSpPr>
        <p:spPr>
          <a:xfrm>
            <a:off x="8055293" y="2247900"/>
            <a:ext cx="586740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攻击行动</a:t>
            </a:r>
            <a:endParaRPr lang="en-US" sz="980" dirty="0"/>
          </a:p>
        </p:txBody>
      </p:sp>
      <p:sp>
        <p:nvSpPr>
          <p:cNvPr id="62" name="Text 20"/>
          <p:cNvSpPr/>
          <p:nvPr/>
        </p:nvSpPr>
        <p:spPr>
          <a:xfrm>
            <a:off x="9379268" y="2247900"/>
            <a:ext cx="586740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防御反应</a:t>
            </a:r>
            <a:endParaRPr lang="en-US" sz="980" dirty="0"/>
          </a:p>
        </p:txBody>
      </p:sp>
      <p:sp>
        <p:nvSpPr>
          <p:cNvPr id="63" name="Text 21"/>
          <p:cNvSpPr/>
          <p:nvPr/>
        </p:nvSpPr>
        <p:spPr>
          <a:xfrm>
            <a:off x="10703243" y="2247900"/>
            <a:ext cx="586740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状态更新</a:t>
            </a:r>
            <a:endParaRPr lang="en-US" sz="980" dirty="0"/>
          </a:p>
        </p:txBody>
      </p:sp>
      <p:sp>
        <p:nvSpPr>
          <p:cNvPr id="64" name="Text 22"/>
          <p:cNvSpPr/>
          <p:nvPr/>
        </p:nvSpPr>
        <p:spPr>
          <a:xfrm>
            <a:off x="6362700" y="2590800"/>
            <a:ext cx="5295900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战斗采用回合制机制，玩家可以自由选择攻击目标和技能。每回合结束后，系统会自动判断战斗状态，包括击退、昏迷和死亡等状态。</a:t>
            </a:r>
            <a:endParaRPr lang="en-US" sz="1120" dirty="0"/>
          </a:p>
        </p:txBody>
      </p:sp>
      <p:sp>
        <p:nvSpPr>
          <p:cNvPr id="65" name="Text 23"/>
          <p:cNvSpPr/>
          <p:nvPr/>
        </p:nvSpPr>
        <p:spPr>
          <a:xfrm>
            <a:off x="6324600" y="6896100"/>
            <a:ext cx="5909310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永恒大陆中的PVP战斗场景</a:t>
            </a:r>
            <a:endParaRPr lang="en-US" sz="98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52700"/>
            <a:ext cx="2743200" cy="1371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527300"/>
            <a:ext cx="3048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60350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552700"/>
            <a:ext cx="2743200" cy="1371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527300"/>
            <a:ext cx="3048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150" y="26035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2552700"/>
            <a:ext cx="2743200" cy="1371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2527300"/>
            <a:ext cx="3048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6035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2552700"/>
            <a:ext cx="2743200" cy="1371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2527300"/>
            <a:ext cx="3048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6400" y="26035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76700"/>
            <a:ext cx="2743200" cy="1371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229100"/>
            <a:ext cx="3048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075" y="4305300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076700"/>
            <a:ext cx="2743200" cy="1371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229100"/>
            <a:ext cx="3048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6150" y="43053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4076700"/>
            <a:ext cx="2743200" cy="1371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4229100"/>
            <a:ext cx="3048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1750" y="4305300"/>
            <a:ext cx="1905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5753100"/>
            <a:ext cx="609600" cy="6096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5905500"/>
            <a:ext cx="228600" cy="304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6100" y="5753100"/>
            <a:ext cx="609600" cy="6096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76600" y="5905500"/>
            <a:ext cx="228600" cy="3048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91200" y="5753100"/>
            <a:ext cx="609600" cy="6096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53125" y="5905500"/>
            <a:ext cx="285750" cy="3048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96300" y="5753100"/>
            <a:ext cx="609600" cy="6096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86800" y="5905500"/>
            <a:ext cx="228600" cy="3048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01400" y="5753100"/>
            <a:ext cx="609600" cy="609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363325" y="5905500"/>
            <a:ext cx="285750" cy="3048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项目路线图</a:t>
            </a:r>
            <a:endParaRPr lang="en-US" sz="2425" dirty="0"/>
          </a:p>
        </p:txBody>
      </p:sp>
      <p:sp>
        <p:nvSpPr>
          <p:cNvPr id="37" name="Text 1"/>
          <p:cNvSpPr/>
          <p:nvPr/>
        </p:nvSpPr>
        <p:spPr>
          <a:xfrm>
            <a:off x="914400" y="2546350"/>
            <a:ext cx="1022350" cy="2692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Q4 2025</a:t>
            </a:r>
            <a:endParaRPr lang="en-US" sz="1380" dirty="0"/>
          </a:p>
        </p:txBody>
      </p:sp>
      <p:sp>
        <p:nvSpPr>
          <p:cNvPr id="38" name="Text 2"/>
          <p:cNvSpPr/>
          <p:nvPr/>
        </p:nvSpPr>
        <p:spPr>
          <a:xfrm>
            <a:off x="533400" y="3077210"/>
            <a:ext cx="268224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核心开发与内测</a:t>
            </a:r>
            <a:endParaRPr lang="en-US" sz="1260" dirty="0"/>
          </a:p>
        </p:txBody>
      </p:sp>
      <p:sp>
        <p:nvSpPr>
          <p:cNvPr id="39" name="Text 3"/>
          <p:cNvSpPr/>
          <p:nvPr/>
        </p:nvSpPr>
        <p:spPr>
          <a:xfrm>
            <a:off x="533400" y="3390900"/>
            <a:ext cx="24384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游戏核心玩法开发完成，KAYU代币在Flipflop平台公平铸造</a:t>
            </a:r>
            <a:endParaRPr lang="en-US" sz="980" dirty="0"/>
          </a:p>
        </p:txBody>
      </p:sp>
      <p:sp>
        <p:nvSpPr>
          <p:cNvPr id="40" name="Text 4"/>
          <p:cNvSpPr/>
          <p:nvPr/>
        </p:nvSpPr>
        <p:spPr>
          <a:xfrm>
            <a:off x="3810000" y="2546350"/>
            <a:ext cx="985520" cy="2692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Q1 2025</a:t>
            </a:r>
            <a:endParaRPr lang="en-US" sz="1380" dirty="0"/>
          </a:p>
        </p:txBody>
      </p:sp>
      <p:sp>
        <p:nvSpPr>
          <p:cNvPr id="41" name="Text 5"/>
          <p:cNvSpPr/>
          <p:nvPr/>
        </p:nvSpPr>
        <p:spPr>
          <a:xfrm>
            <a:off x="3429000" y="3077210"/>
            <a:ext cx="268224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封闭测试与社区建设</a:t>
            </a:r>
            <a:endParaRPr lang="en-US" sz="1260" dirty="0"/>
          </a:p>
        </p:txBody>
      </p:sp>
      <p:sp>
        <p:nvSpPr>
          <p:cNvPr id="42" name="Text 6"/>
          <p:cNvSpPr/>
          <p:nvPr/>
        </p:nvSpPr>
        <p:spPr>
          <a:xfrm>
            <a:off x="3429000" y="3390900"/>
            <a:ext cx="24384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邀请首批玩家进行封闭测试，建立核心社区</a:t>
            </a:r>
            <a:endParaRPr lang="en-US" sz="980" dirty="0"/>
          </a:p>
        </p:txBody>
      </p:sp>
      <p:sp>
        <p:nvSpPr>
          <p:cNvPr id="43" name="Text 7"/>
          <p:cNvSpPr/>
          <p:nvPr/>
        </p:nvSpPr>
        <p:spPr>
          <a:xfrm>
            <a:off x="6705600" y="2546350"/>
            <a:ext cx="1132840" cy="2692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Q2 2025</a:t>
            </a:r>
            <a:endParaRPr lang="en-US" sz="1380" dirty="0"/>
          </a:p>
        </p:txBody>
      </p:sp>
      <p:sp>
        <p:nvSpPr>
          <p:cNvPr id="44" name="Text 8"/>
          <p:cNvSpPr/>
          <p:nvPr/>
        </p:nvSpPr>
        <p:spPr>
          <a:xfrm>
            <a:off x="6324600" y="3077210"/>
            <a:ext cx="268224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公开测试与公会系统</a:t>
            </a:r>
            <a:endParaRPr lang="en-US" sz="1260" dirty="0"/>
          </a:p>
        </p:txBody>
      </p:sp>
      <p:sp>
        <p:nvSpPr>
          <p:cNvPr id="45" name="Text 9"/>
          <p:cNvSpPr/>
          <p:nvPr/>
        </p:nvSpPr>
        <p:spPr>
          <a:xfrm>
            <a:off x="6324600" y="3390900"/>
            <a:ext cx="2682240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开放大规模公开测试，推出公会系统</a:t>
            </a:r>
            <a:endParaRPr lang="en-US" sz="980" dirty="0"/>
          </a:p>
        </p:txBody>
      </p:sp>
      <p:sp>
        <p:nvSpPr>
          <p:cNvPr id="46" name="Text 10"/>
          <p:cNvSpPr/>
          <p:nvPr/>
        </p:nvSpPr>
        <p:spPr>
          <a:xfrm>
            <a:off x="9601200" y="2546350"/>
            <a:ext cx="1077595" cy="2692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Q3 2025</a:t>
            </a:r>
            <a:endParaRPr lang="en-US" sz="1380" dirty="0"/>
          </a:p>
        </p:txBody>
      </p:sp>
      <p:sp>
        <p:nvSpPr>
          <p:cNvPr id="47" name="Text 11"/>
          <p:cNvSpPr/>
          <p:nvPr/>
        </p:nvSpPr>
        <p:spPr>
          <a:xfrm>
            <a:off x="9220200" y="3077210"/>
            <a:ext cx="268224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跨链桥接与NFT市场</a:t>
            </a:r>
            <a:endParaRPr lang="en-US" sz="1260" dirty="0"/>
          </a:p>
        </p:txBody>
      </p:sp>
      <p:sp>
        <p:nvSpPr>
          <p:cNvPr id="48" name="Text 12"/>
          <p:cNvSpPr/>
          <p:nvPr/>
        </p:nvSpPr>
        <p:spPr>
          <a:xfrm>
            <a:off x="9220200" y="3390900"/>
            <a:ext cx="24384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实现KAYU代币及NFT的跨链功能，上线游戏内NFT市场</a:t>
            </a:r>
            <a:endParaRPr lang="en-US" sz="980" dirty="0"/>
          </a:p>
        </p:txBody>
      </p:sp>
      <p:sp>
        <p:nvSpPr>
          <p:cNvPr id="49" name="Text 13"/>
          <p:cNvSpPr/>
          <p:nvPr/>
        </p:nvSpPr>
        <p:spPr>
          <a:xfrm>
            <a:off x="914400" y="4248150"/>
            <a:ext cx="1179195" cy="2692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Q4 2025</a:t>
            </a:r>
            <a:endParaRPr lang="en-US" sz="1380" dirty="0"/>
          </a:p>
        </p:txBody>
      </p:sp>
      <p:sp>
        <p:nvSpPr>
          <p:cNvPr id="50" name="Text 14"/>
          <p:cNvSpPr/>
          <p:nvPr/>
        </p:nvSpPr>
        <p:spPr>
          <a:xfrm>
            <a:off x="533400" y="4610100"/>
            <a:ext cx="268224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元宇宙土地开放与PVP竞技场</a:t>
            </a:r>
            <a:endParaRPr lang="en-US" sz="1260" dirty="0"/>
          </a:p>
        </p:txBody>
      </p:sp>
      <p:sp>
        <p:nvSpPr>
          <p:cNvPr id="51" name="Text 15"/>
          <p:cNvSpPr/>
          <p:nvPr/>
        </p:nvSpPr>
        <p:spPr>
          <a:xfrm>
            <a:off x="533400" y="4914900"/>
            <a:ext cx="24384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开放永恒大陆的虚拟土地购买，推出PVP竞技场</a:t>
            </a:r>
            <a:endParaRPr lang="en-US" sz="980" dirty="0"/>
          </a:p>
        </p:txBody>
      </p:sp>
      <p:sp>
        <p:nvSpPr>
          <p:cNvPr id="52" name="Text 16"/>
          <p:cNvSpPr/>
          <p:nvPr/>
        </p:nvSpPr>
        <p:spPr>
          <a:xfrm>
            <a:off x="3810000" y="4248150"/>
            <a:ext cx="1280795" cy="2692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Q1 2026</a:t>
            </a:r>
            <a:endParaRPr lang="en-US" sz="1380" dirty="0"/>
          </a:p>
        </p:txBody>
      </p:sp>
      <p:sp>
        <p:nvSpPr>
          <p:cNvPr id="53" name="Text 17"/>
          <p:cNvSpPr/>
          <p:nvPr/>
        </p:nvSpPr>
        <p:spPr>
          <a:xfrm>
            <a:off x="3429000" y="4610100"/>
            <a:ext cx="268224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扩展内容与AI集成</a:t>
            </a:r>
            <a:endParaRPr lang="en-US" sz="1260" dirty="0"/>
          </a:p>
        </p:txBody>
      </p:sp>
      <p:sp>
        <p:nvSpPr>
          <p:cNvPr id="54" name="Text 18"/>
          <p:cNvSpPr/>
          <p:nvPr/>
        </p:nvSpPr>
        <p:spPr>
          <a:xfrm>
            <a:off x="3429000" y="4914900"/>
            <a:ext cx="24384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发布大型内容扩展包，集成AI驱动的游戏元素</a:t>
            </a:r>
            <a:endParaRPr lang="en-US" sz="980" dirty="0"/>
          </a:p>
        </p:txBody>
      </p:sp>
      <p:sp>
        <p:nvSpPr>
          <p:cNvPr id="55" name="Text 19"/>
          <p:cNvSpPr/>
          <p:nvPr/>
        </p:nvSpPr>
        <p:spPr>
          <a:xfrm>
            <a:off x="6705600" y="4248150"/>
            <a:ext cx="1108075" cy="2692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Q2 2026</a:t>
            </a:r>
            <a:endParaRPr lang="en-US" sz="1380" dirty="0"/>
          </a:p>
        </p:txBody>
      </p:sp>
      <p:sp>
        <p:nvSpPr>
          <p:cNvPr id="56" name="Text 20"/>
          <p:cNvSpPr/>
          <p:nvPr/>
        </p:nvSpPr>
        <p:spPr>
          <a:xfrm>
            <a:off x="6324600" y="4610100"/>
            <a:ext cx="268224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DAO治理与生态基金</a:t>
            </a:r>
            <a:endParaRPr lang="en-US" sz="1260" dirty="0"/>
          </a:p>
        </p:txBody>
      </p:sp>
      <p:sp>
        <p:nvSpPr>
          <p:cNvPr id="57" name="Text 21"/>
          <p:cNvSpPr/>
          <p:nvPr/>
        </p:nvSpPr>
        <p:spPr>
          <a:xfrm>
            <a:off x="6324600" y="4914900"/>
            <a:ext cx="24384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逐步实现社区DAO治理，设立生态发展基金</a:t>
            </a:r>
            <a:endParaRPr lang="en-US" sz="980" dirty="0"/>
          </a:p>
        </p:txBody>
      </p:sp>
      <p:sp>
        <p:nvSpPr>
          <p:cNvPr id="58" name="Text 22"/>
          <p:cNvSpPr/>
          <p:nvPr/>
        </p:nvSpPr>
        <p:spPr>
          <a:xfrm>
            <a:off x="350520" y="6438900"/>
            <a:ext cx="67056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dirty="0">
                <a:solidFill>
                  <a:srgbClr val="93C5F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开发阶段</a:t>
            </a:r>
            <a:endParaRPr lang="en-US" sz="1120" dirty="0"/>
          </a:p>
        </p:txBody>
      </p:sp>
      <p:sp>
        <p:nvSpPr>
          <p:cNvPr id="59" name="Text 23"/>
          <p:cNvSpPr/>
          <p:nvPr/>
        </p:nvSpPr>
        <p:spPr>
          <a:xfrm>
            <a:off x="3055620" y="6438900"/>
            <a:ext cx="67056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dirty="0">
                <a:solidFill>
                  <a:srgbClr val="86EFA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测试阶段</a:t>
            </a:r>
            <a:endParaRPr lang="en-US" sz="1120" dirty="0"/>
          </a:p>
        </p:txBody>
      </p:sp>
      <p:sp>
        <p:nvSpPr>
          <p:cNvPr id="60" name="Text 24"/>
          <p:cNvSpPr/>
          <p:nvPr/>
        </p:nvSpPr>
        <p:spPr>
          <a:xfrm>
            <a:off x="5760720" y="6438900"/>
            <a:ext cx="67056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dirty="0">
                <a:solidFill>
                  <a:srgbClr val="FDE0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公开体验</a:t>
            </a:r>
            <a:endParaRPr lang="en-US" sz="1120" dirty="0"/>
          </a:p>
        </p:txBody>
      </p:sp>
      <p:sp>
        <p:nvSpPr>
          <p:cNvPr id="61" name="Text 25"/>
          <p:cNvSpPr/>
          <p:nvPr/>
        </p:nvSpPr>
        <p:spPr>
          <a:xfrm>
            <a:off x="8465820" y="6438900"/>
            <a:ext cx="67056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dirty="0">
                <a:solidFill>
                  <a:srgbClr val="D8B4F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生态扩展</a:t>
            </a:r>
            <a:endParaRPr lang="en-US" sz="1120" dirty="0"/>
          </a:p>
        </p:txBody>
      </p:sp>
      <p:sp>
        <p:nvSpPr>
          <p:cNvPr id="62" name="Text 26"/>
          <p:cNvSpPr/>
          <p:nvPr/>
        </p:nvSpPr>
        <p:spPr>
          <a:xfrm>
            <a:off x="11170920" y="6438900"/>
            <a:ext cx="67056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dirty="0">
                <a:solidFill>
                  <a:srgbClr val="FCA5A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社区治理</a:t>
            </a:r>
            <a:endParaRPr lang="en-US" sz="1120" dirty="0"/>
          </a:p>
        </p:txBody>
      </p:sp>
      <p:grpSp>
        <p:nvGrpSpPr>
          <p:cNvPr id="83" name="组合 82"/>
          <p:cNvGrpSpPr/>
          <p:nvPr/>
        </p:nvGrpSpPr>
        <p:grpSpPr>
          <a:xfrm>
            <a:off x="413385" y="1113155"/>
            <a:ext cx="11397615" cy="790494"/>
            <a:chOff x="2179" y="1241"/>
            <a:chExt cx="16658" cy="1214"/>
          </a:xfrm>
        </p:grpSpPr>
        <p:grpSp>
          <p:nvGrpSpPr>
            <p:cNvPr id="75" name="组合 74"/>
            <p:cNvGrpSpPr/>
            <p:nvPr/>
          </p:nvGrpSpPr>
          <p:grpSpPr>
            <a:xfrm>
              <a:off x="2361" y="1657"/>
              <a:ext cx="16032" cy="422"/>
              <a:chOff x="1608" y="1880"/>
              <a:chExt cx="16032" cy="422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1608" y="1880"/>
                <a:ext cx="16032" cy="422"/>
                <a:chOff x="3996" y="944"/>
                <a:chExt cx="14404" cy="508"/>
              </a:xfrm>
            </p:grpSpPr>
            <p:sp>
              <p:nvSpPr>
                <p:cNvPr id="63" name="圆角矩形 62"/>
                <p:cNvSpPr/>
                <p:nvPr/>
              </p:nvSpPr>
              <p:spPr>
                <a:xfrm>
                  <a:off x="3996" y="944"/>
                  <a:ext cx="14405" cy="508"/>
                </a:xfrm>
                <a:prstGeom prst="roundRect">
                  <a:avLst/>
                </a:prstGeom>
                <a:solidFill>
                  <a:schemeClr val="accent4">
                    <a:lumMod val="75000"/>
                    <a:alpha val="30000"/>
                  </a:schemeClr>
                </a:solidFill>
                <a:ln>
                  <a:solidFill>
                    <a:schemeClr val="accent4">
                      <a:lumMod val="60000"/>
                      <a:lumOff val="4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5" name="直接连接符 64"/>
                <p:cNvCxnSpPr>
                  <a:stCxn id="63" idx="1"/>
                </p:cNvCxnSpPr>
                <p:nvPr/>
              </p:nvCxnSpPr>
              <p:spPr>
                <a:xfrm>
                  <a:off x="3996" y="1198"/>
                  <a:ext cx="14361" cy="22"/>
                </a:xfrm>
                <a:prstGeom prst="line">
                  <a:avLst/>
                </a:prstGeom>
                <a:ln w="12700" cmpd="sng">
                  <a:solidFill>
                    <a:schemeClr val="accent4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椭圆 67"/>
              <p:cNvSpPr/>
              <p:nvPr/>
            </p:nvSpPr>
            <p:spPr>
              <a:xfrm>
                <a:off x="1800" y="1948"/>
                <a:ext cx="285" cy="285"/>
              </a:xfrm>
              <a:prstGeom prst="ellipse">
                <a:avLst/>
              </a:prstGeom>
              <a:solidFill>
                <a:srgbClr val="F59E0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260" y="1948"/>
                <a:ext cx="285" cy="285"/>
              </a:xfrm>
              <a:prstGeom prst="ellipse">
                <a:avLst/>
              </a:prstGeom>
              <a:solidFill>
                <a:srgbClr val="F59E0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6866" y="1958"/>
                <a:ext cx="285" cy="285"/>
              </a:xfrm>
              <a:prstGeom prst="ellipse">
                <a:avLst/>
              </a:prstGeom>
              <a:solidFill>
                <a:srgbClr val="F59E0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9647" y="1958"/>
                <a:ext cx="285" cy="285"/>
              </a:xfrm>
              <a:prstGeom prst="ellipse">
                <a:avLst/>
              </a:prstGeom>
              <a:solidFill>
                <a:srgbClr val="F59E0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2184" y="1948"/>
                <a:ext cx="285" cy="285"/>
              </a:xfrm>
              <a:prstGeom prst="ellipse">
                <a:avLst/>
              </a:prstGeom>
              <a:solidFill>
                <a:srgbClr val="F59E0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4691" y="1958"/>
                <a:ext cx="285" cy="285"/>
              </a:xfrm>
              <a:prstGeom prst="ellipse">
                <a:avLst/>
              </a:prstGeom>
              <a:solidFill>
                <a:srgbClr val="F59E0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17104" y="1958"/>
                <a:ext cx="285" cy="285"/>
              </a:xfrm>
              <a:prstGeom prst="ellipse">
                <a:avLst/>
              </a:prstGeom>
              <a:solidFill>
                <a:srgbClr val="F59E0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/>
            <p:cNvSpPr txBox="1"/>
            <p:nvPr/>
          </p:nvSpPr>
          <p:spPr>
            <a:xfrm>
              <a:off x="2265" y="1241"/>
              <a:ext cx="1028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</a:rPr>
                <a:t>Q1 2025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641" y="1279"/>
              <a:ext cx="1028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</a:rPr>
                <a:t>Q2 2025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7247" y="1279"/>
              <a:ext cx="1028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</a:rPr>
                <a:t>Q3 2025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028" y="1241"/>
              <a:ext cx="1028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</a:rPr>
                <a:t>Q4 2025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2565" y="1241"/>
              <a:ext cx="1028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</a:rPr>
                <a:t>Q4 2025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5072" y="1271"/>
              <a:ext cx="1028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</a:rPr>
                <a:t>Q1 2026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7485" y="1271"/>
              <a:ext cx="1028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solidFill>
                    <a:schemeClr val="bg1"/>
                  </a:solidFill>
                </a:rPr>
                <a:t>Q2 2026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179" y="2079"/>
              <a:ext cx="1377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开发阶段</a:t>
              </a:r>
              <a:endParaRPr lang="zh-CN" altLang="en-US" sz="10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4601" y="2079"/>
              <a:ext cx="1377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测试阶段</a:t>
              </a:r>
              <a:endParaRPr lang="zh-CN" altLang="en-US" sz="10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7237" y="2079"/>
              <a:ext cx="1377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测试阶段</a:t>
              </a:r>
              <a:endParaRPr lang="zh-CN" altLang="en-US" sz="10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9991" y="2079"/>
              <a:ext cx="1377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公开体验</a:t>
              </a:r>
              <a:endParaRPr lang="zh-CN" altLang="en-US" sz="10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2540" y="2079"/>
              <a:ext cx="1377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公开体验</a:t>
              </a:r>
              <a:endParaRPr lang="zh-CN" altLang="en-US" sz="10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5063" y="2079"/>
              <a:ext cx="1377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生态扩展</a:t>
              </a:r>
              <a:endParaRPr lang="zh-CN" altLang="en-US" sz="10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7460" y="2079"/>
              <a:ext cx="1377" cy="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社区治理</a:t>
              </a:r>
              <a:endParaRPr lang="zh-CN" altLang="en-US" sz="100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81100"/>
            <a:ext cx="11430000" cy="2133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4765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619500"/>
            <a:ext cx="3657600" cy="1752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38100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500" y="39624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619500"/>
            <a:ext cx="3657600" cy="1752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381000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700" y="39624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3619500"/>
            <a:ext cx="3657600" cy="1752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7400" y="38100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9325" y="39624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5676900"/>
            <a:ext cx="11430000" cy="914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-1905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加入永恒大陆</a:t>
            </a:r>
            <a:endParaRPr lang="en-US" sz="2425" dirty="0"/>
          </a:p>
        </p:txBody>
      </p:sp>
      <p:sp>
        <p:nvSpPr>
          <p:cNvPr id="18" name="Text 1"/>
          <p:cNvSpPr/>
          <p:nvPr/>
        </p:nvSpPr>
        <p:spPr>
          <a:xfrm>
            <a:off x="144780" y="1485900"/>
            <a:ext cx="11902440" cy="3429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4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铸就你的传奇，从第一枚KAYU开始！</a:t>
            </a:r>
            <a:endParaRPr lang="en-US" sz="2040" dirty="0"/>
          </a:p>
        </p:txBody>
      </p:sp>
      <p:sp>
        <p:nvSpPr>
          <p:cNvPr id="19" name="Text 2"/>
          <p:cNvSpPr/>
          <p:nvPr/>
        </p:nvSpPr>
        <p:spPr>
          <a:xfrm>
            <a:off x="144780" y="1981200"/>
            <a:ext cx="1190244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永恒大陆是一个由区块链驱动的奇幻世界，等待你的探索与征服。加入我们，体验前所未有的链游融合之旅。</a:t>
            </a:r>
            <a:endParaRPr lang="en-US" sz="1380" dirty="0"/>
          </a:p>
        </p:txBody>
      </p:sp>
      <p:sp>
        <p:nvSpPr>
          <p:cNvPr id="20" name="Text 3"/>
          <p:cNvSpPr/>
          <p:nvPr/>
        </p:nvSpPr>
        <p:spPr>
          <a:xfrm>
            <a:off x="144780" y="2743200"/>
            <a:ext cx="1190244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铸就属于你的传奇，成为永恒大陆的一部分！</a:t>
            </a:r>
            <a:endParaRPr lang="en-US" sz="1260" dirty="0"/>
          </a:p>
        </p:txBody>
      </p:sp>
      <p:sp>
        <p:nvSpPr>
          <p:cNvPr id="21" name="Text 4"/>
          <p:cNvSpPr/>
          <p:nvPr/>
        </p:nvSpPr>
        <p:spPr>
          <a:xfrm>
            <a:off x="1828800" y="457200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官方网站</a:t>
            </a:r>
            <a:endParaRPr lang="en-US" sz="1380" dirty="0"/>
          </a:p>
        </p:txBody>
      </p:sp>
      <p:sp>
        <p:nvSpPr>
          <p:cNvPr id="22" name="Text 5"/>
          <p:cNvSpPr/>
          <p:nvPr/>
        </p:nvSpPr>
        <p:spPr>
          <a:xfrm>
            <a:off x="1866900" y="4914900"/>
            <a:ext cx="754380" cy="257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025"/>
              </a:lnSpc>
              <a:buNone/>
            </a:pPr>
            <a:r>
              <a:rPr lang="en-US" sz="1260" dirty="0">
                <a:solidFill>
                  <a:srgbClr val="FCE07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马上到来</a:t>
            </a:r>
            <a:endParaRPr lang="en-US" sz="1260" dirty="0"/>
          </a:p>
        </p:txBody>
      </p:sp>
      <p:sp>
        <p:nvSpPr>
          <p:cNvPr id="23" name="Text 6"/>
          <p:cNvSpPr/>
          <p:nvPr/>
        </p:nvSpPr>
        <p:spPr>
          <a:xfrm>
            <a:off x="5762625" y="4572000"/>
            <a:ext cx="73342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Twitter</a:t>
            </a:r>
            <a:endParaRPr lang="en-US" sz="1380" dirty="0"/>
          </a:p>
        </p:txBody>
      </p:sp>
      <p:sp>
        <p:nvSpPr>
          <p:cNvPr id="24" name="Text 7"/>
          <p:cNvSpPr/>
          <p:nvPr/>
        </p:nvSpPr>
        <p:spPr>
          <a:xfrm>
            <a:off x="5662613" y="4924425"/>
            <a:ext cx="953453" cy="2476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EF0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@kayu_sol</a:t>
            </a:r>
            <a:endParaRPr lang="en-US" sz="1260" dirty="0"/>
          </a:p>
        </p:txBody>
      </p:sp>
      <p:sp>
        <p:nvSpPr>
          <p:cNvPr id="25" name="Text 8"/>
          <p:cNvSpPr/>
          <p:nvPr/>
        </p:nvSpPr>
        <p:spPr>
          <a:xfrm>
            <a:off x="9625013" y="4572000"/>
            <a:ext cx="785813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Discord</a:t>
            </a:r>
            <a:endParaRPr lang="en-US" sz="1380" dirty="0"/>
          </a:p>
        </p:txBody>
      </p:sp>
      <p:sp>
        <p:nvSpPr>
          <p:cNvPr id="26" name="Text 9"/>
          <p:cNvSpPr/>
          <p:nvPr/>
        </p:nvSpPr>
        <p:spPr>
          <a:xfrm>
            <a:off x="9639300" y="4924425"/>
            <a:ext cx="754380" cy="2476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FEF0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马上到来</a:t>
            </a:r>
            <a:endParaRPr lang="en-US" sz="1260" dirty="0"/>
          </a:p>
        </p:txBody>
      </p:sp>
      <p:sp>
        <p:nvSpPr>
          <p:cNvPr id="28" name="Text 11"/>
          <p:cNvSpPr/>
          <p:nvPr/>
        </p:nvSpPr>
        <p:spPr>
          <a:xfrm>
            <a:off x="11039475" y="6515100"/>
            <a:ext cx="67056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59E0B">
                    <a:alpha val="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永恒大陆</a:t>
            </a:r>
            <a:endParaRPr lang="en-US" sz="11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81100"/>
            <a:ext cx="5562600" cy="1409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3716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1428750"/>
            <a:ext cx="17145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19400"/>
            <a:ext cx="5562600" cy="1409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0099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8" y="3067050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457700"/>
            <a:ext cx="5562600" cy="1409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6482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750" y="470535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1181100"/>
            <a:ext cx="5562600" cy="3086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828800"/>
            <a:ext cx="5105400" cy="2438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4648200"/>
            <a:ext cx="5562600" cy="1676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4838700"/>
            <a:ext cx="3810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3675" y="4895850"/>
            <a:ext cx="171450" cy="2667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世界观：永恒大陆与KAYU树</a:t>
            </a:r>
            <a:endParaRPr lang="en-US" sz="2425" dirty="0"/>
          </a:p>
        </p:txBody>
      </p:sp>
      <p:sp>
        <p:nvSpPr>
          <p:cNvPr id="19" name="Text 1"/>
          <p:cNvSpPr/>
          <p:nvPr/>
        </p:nvSpPr>
        <p:spPr>
          <a:xfrm>
            <a:off x="1066800" y="1409700"/>
            <a:ext cx="17602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永恒大陆的中心</a:t>
            </a:r>
            <a:endParaRPr lang="en-US" sz="1645" dirty="0"/>
          </a:p>
        </p:txBody>
      </p:sp>
      <p:sp>
        <p:nvSpPr>
          <p:cNvPr id="20" name="Text 2"/>
          <p:cNvSpPr/>
          <p:nvPr/>
        </p:nvSpPr>
        <p:spPr>
          <a:xfrm>
            <a:off x="571500" y="1866900"/>
            <a:ext cx="518160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在永恒大陆的中心，耸立着一棵古老而庞大的KAYU树。这棵神树的根系深植于世界之中，是大陆的守护者与核心。</a:t>
            </a:r>
            <a:endParaRPr lang="en-US" sz="1260" dirty="0"/>
          </a:p>
        </p:txBody>
      </p:sp>
      <p:sp>
        <p:nvSpPr>
          <p:cNvPr id="21" name="Text 3"/>
          <p:cNvSpPr/>
          <p:nvPr/>
        </p:nvSpPr>
        <p:spPr>
          <a:xfrm>
            <a:off x="1066800" y="3048000"/>
            <a:ext cx="201168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区块链维度的连接</a:t>
            </a:r>
            <a:endParaRPr lang="en-US" sz="1645" dirty="0"/>
          </a:p>
        </p:txBody>
      </p:sp>
      <p:sp>
        <p:nvSpPr>
          <p:cNvPr id="22" name="Text 4"/>
          <p:cNvSpPr/>
          <p:nvPr/>
        </p:nvSpPr>
        <p:spPr>
          <a:xfrm>
            <a:off x="571500" y="3505200"/>
            <a:ext cx="518160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KAYU树的根系不仅延伸至大地，还连接至无形的区块链维度，源源不断地吸收着宇宙的能量。这种连接使得树成为虚拟与现实的桥梁。</a:t>
            </a:r>
            <a:endParaRPr lang="en-US" sz="1260" dirty="0"/>
          </a:p>
        </p:txBody>
      </p:sp>
      <p:sp>
        <p:nvSpPr>
          <p:cNvPr id="23" name="Text 5"/>
          <p:cNvSpPr/>
          <p:nvPr/>
        </p:nvSpPr>
        <p:spPr>
          <a:xfrm>
            <a:off x="1066800" y="4686300"/>
            <a:ext cx="190690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KAYU结晶的形成</a:t>
            </a:r>
            <a:endParaRPr lang="en-US" sz="1645" dirty="0"/>
          </a:p>
        </p:txBody>
      </p:sp>
      <p:sp>
        <p:nvSpPr>
          <p:cNvPr id="24" name="Text 6"/>
          <p:cNvSpPr/>
          <p:nvPr/>
        </p:nvSpPr>
        <p:spPr>
          <a:xfrm>
            <a:off x="571500" y="5143500"/>
            <a:ext cx="518160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随着漫长岁月的流逝，从区块链维度吸收的能量在KAYU树的树液中逐渐凝结，形成了璀璨夺目的KAYU结晶。</a:t>
            </a:r>
            <a:endParaRPr lang="en-US" sz="1260" dirty="0"/>
          </a:p>
        </p:txBody>
      </p:sp>
      <p:sp>
        <p:nvSpPr>
          <p:cNvPr id="25" name="Text 7"/>
          <p:cNvSpPr/>
          <p:nvPr/>
        </p:nvSpPr>
        <p:spPr>
          <a:xfrm>
            <a:off x="6477000" y="1409700"/>
            <a:ext cx="561594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能量流动与凝聚</a:t>
            </a:r>
            <a:endParaRPr lang="en-US" sz="1380" dirty="0"/>
          </a:p>
        </p:txBody>
      </p:sp>
      <p:sp>
        <p:nvSpPr>
          <p:cNvPr id="26" name="Text 8"/>
          <p:cNvSpPr/>
          <p:nvPr/>
        </p:nvSpPr>
        <p:spPr>
          <a:xfrm>
            <a:off x="6934200" y="4876800"/>
            <a:ext cx="125730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世界能量源</a:t>
            </a:r>
            <a:endParaRPr lang="en-US" sz="1645" dirty="0"/>
          </a:p>
        </p:txBody>
      </p:sp>
      <p:sp>
        <p:nvSpPr>
          <p:cNvPr id="27" name="Text 9"/>
          <p:cNvSpPr/>
          <p:nvPr/>
        </p:nvSpPr>
        <p:spPr>
          <a:xfrm>
            <a:off x="6438900" y="5334000"/>
            <a:ext cx="5181600" cy="800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KAYU结晶并非普通的矿石，而是天地间最纯粹的能量体，它们闪烁着流动的光辉，是永恒大陆的灵魂，也是所有文明赖以生存和发展的基石。</a:t>
            </a:r>
            <a:endParaRPr lang="en-US" sz="12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1049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819400"/>
            <a:ext cx="1219200" cy="876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771900"/>
            <a:ext cx="3606701" cy="1981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0005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5" y="4076700"/>
            <a:ext cx="1714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01" y="3771900"/>
            <a:ext cx="3606850" cy="1981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1101" y="40005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5401" y="40767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4150" y="3771900"/>
            <a:ext cx="3606701" cy="1981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2750" y="40005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32763" y="4076700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6057900"/>
            <a:ext cx="11430000" cy="5334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KAYU的用途</a:t>
            </a:r>
            <a:endParaRPr lang="en-US" sz="2425" dirty="0"/>
          </a:p>
        </p:txBody>
      </p:sp>
      <p:sp>
        <p:nvSpPr>
          <p:cNvPr id="17" name="Text 1"/>
          <p:cNvSpPr/>
          <p:nvPr/>
        </p:nvSpPr>
        <p:spPr>
          <a:xfrm>
            <a:off x="5638800" y="2857500"/>
            <a:ext cx="914400" cy="800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KAYU结晶 - 虚拟与现实的桥梁</a:t>
            </a:r>
            <a:endParaRPr lang="en-US" sz="1260" dirty="0"/>
          </a:p>
        </p:txBody>
      </p:sp>
      <p:sp>
        <p:nvSpPr>
          <p:cNvPr id="18" name="Text 2"/>
          <p:cNvSpPr/>
          <p:nvPr/>
        </p:nvSpPr>
        <p:spPr>
          <a:xfrm>
            <a:off x="1219200" y="40767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锻造</a:t>
            </a:r>
            <a:endParaRPr lang="en-US" sz="1645" dirty="0"/>
          </a:p>
        </p:txBody>
      </p:sp>
      <p:sp>
        <p:nvSpPr>
          <p:cNvPr id="19" name="Text 3"/>
          <p:cNvSpPr/>
          <p:nvPr/>
        </p:nvSpPr>
        <p:spPr>
          <a:xfrm>
            <a:off x="609600" y="4610100"/>
            <a:ext cx="3149501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没有KAYU，任何武器与护甲都无法熔炼成形，更无法抵御魔物的侵袭。</a:t>
            </a:r>
            <a:endParaRPr lang="en-US" sz="1260" dirty="0"/>
          </a:p>
        </p:txBody>
      </p:sp>
      <p:sp>
        <p:nvSpPr>
          <p:cNvPr id="20" name="Text 4"/>
          <p:cNvSpPr/>
          <p:nvPr/>
        </p:nvSpPr>
        <p:spPr>
          <a:xfrm>
            <a:off x="609600" y="5295900"/>
            <a:ext cx="3464451" cy="228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KAYU是打造强大装备的</a:t>
            </a:r>
            <a:r>
              <a:rPr lang="en-US" sz="112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唯一核心材料</a:t>
            </a: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120" dirty="0"/>
          </a:p>
        </p:txBody>
      </p:sp>
      <p:sp>
        <p:nvSpPr>
          <p:cNvPr id="21" name="Text 5"/>
          <p:cNvSpPr/>
          <p:nvPr/>
        </p:nvSpPr>
        <p:spPr>
          <a:xfrm>
            <a:off x="5130701" y="40767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召唤</a:t>
            </a:r>
            <a:endParaRPr lang="en-US" sz="1645" dirty="0"/>
          </a:p>
        </p:txBody>
      </p:sp>
      <p:sp>
        <p:nvSpPr>
          <p:cNvPr id="22" name="Text 6"/>
          <p:cNvSpPr/>
          <p:nvPr/>
        </p:nvSpPr>
        <p:spPr>
          <a:xfrm>
            <a:off x="4521101" y="4610100"/>
            <a:ext cx="314965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只有消耗KAYU，才能启动古老的仪式，从区块链的深处召唤出强大的战士。</a:t>
            </a:r>
            <a:endParaRPr lang="en-US" sz="1260" dirty="0"/>
          </a:p>
        </p:txBody>
      </p:sp>
      <p:sp>
        <p:nvSpPr>
          <p:cNvPr id="23" name="Text 7"/>
          <p:cNvSpPr/>
          <p:nvPr/>
        </p:nvSpPr>
        <p:spPr>
          <a:xfrm>
            <a:off x="4521101" y="5295900"/>
            <a:ext cx="3464615" cy="228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KAYU为冒险者提供</a:t>
            </a:r>
            <a:r>
              <a:rPr lang="en-US" sz="112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强大的助力</a:t>
            </a: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120" dirty="0"/>
          </a:p>
        </p:txBody>
      </p:sp>
      <p:sp>
        <p:nvSpPr>
          <p:cNvPr id="24" name="Text 8"/>
          <p:cNvSpPr/>
          <p:nvPr/>
        </p:nvSpPr>
        <p:spPr>
          <a:xfrm>
            <a:off x="9042350" y="4076700"/>
            <a:ext cx="75438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魔法阵</a:t>
            </a:r>
            <a:endParaRPr lang="en-US" sz="1645" dirty="0"/>
          </a:p>
        </p:txBody>
      </p:sp>
      <p:sp>
        <p:nvSpPr>
          <p:cNvPr id="25" name="Text 9"/>
          <p:cNvSpPr/>
          <p:nvPr/>
        </p:nvSpPr>
        <p:spPr>
          <a:xfrm>
            <a:off x="8432750" y="4610100"/>
            <a:ext cx="3149501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无论是进行远距离传送、施展强大的封印术，还是展开广阔的领域。</a:t>
            </a:r>
            <a:endParaRPr lang="en-US" sz="1260" dirty="0"/>
          </a:p>
        </p:txBody>
      </p:sp>
      <p:sp>
        <p:nvSpPr>
          <p:cNvPr id="26" name="Text 10"/>
          <p:cNvSpPr/>
          <p:nvPr/>
        </p:nvSpPr>
        <p:spPr>
          <a:xfrm>
            <a:off x="8432750" y="5295900"/>
            <a:ext cx="3464451" cy="228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KAYU是维持</a:t>
            </a:r>
            <a:r>
              <a:rPr lang="en-US" sz="112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魔法阵运转</a:t>
            </a: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不可或缺的能量源。</a:t>
            </a:r>
            <a:endParaRPr lang="en-US" sz="1120" dirty="0"/>
          </a:p>
        </p:txBody>
      </p:sp>
      <p:sp>
        <p:nvSpPr>
          <p:cNvPr id="27" name="Text 11"/>
          <p:cNvSpPr/>
          <p:nvPr/>
        </p:nvSpPr>
        <p:spPr>
          <a:xfrm>
            <a:off x="-22860" y="6210300"/>
            <a:ext cx="12237720" cy="228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KAYU结晶在永恒大陆中扮演着</a:t>
            </a:r>
            <a:r>
              <a:rPr lang="en-US" sz="112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至关重要的角色</a:t>
            </a: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，是衡量力量、财富与地位的</a:t>
            </a:r>
            <a:r>
              <a:rPr lang="en-US" sz="112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唯一标准</a:t>
            </a: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1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19300"/>
            <a:ext cx="5562600" cy="1295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47900"/>
            <a:ext cx="350341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71" y="24003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019300"/>
            <a:ext cx="5562600" cy="1295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247900"/>
            <a:ext cx="350341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871" y="24003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19500"/>
            <a:ext cx="5562600" cy="1295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848100"/>
            <a:ext cx="332631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254" y="400050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619500"/>
            <a:ext cx="5562600" cy="1295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848100"/>
            <a:ext cx="327124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6262" y="40005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5219700"/>
            <a:ext cx="7620000" cy="9525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玩家与KAYU的关系</a:t>
            </a:r>
            <a:endParaRPr lang="en-US" sz="2425" dirty="0"/>
          </a:p>
        </p:txBody>
      </p:sp>
      <p:sp>
        <p:nvSpPr>
          <p:cNvPr id="18" name="Text 1"/>
          <p:cNvSpPr/>
          <p:nvPr/>
        </p:nvSpPr>
        <p:spPr>
          <a:xfrm>
            <a:off x="381000" y="1181100"/>
            <a:ext cx="1143000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在永恒大陆中，玩家将以冒险者的身份深入探索，并通过多种途径获取珍贵的KAYU结晶。KAYU不仅是游戏内的核心资源，更是连接虚拟与现实价值的桥梁。</a:t>
            </a:r>
            <a:endParaRPr lang="en-US" sz="1380" dirty="0"/>
          </a:p>
        </p:txBody>
      </p:sp>
      <p:sp>
        <p:nvSpPr>
          <p:cNvPr id="19" name="Text 2"/>
          <p:cNvSpPr/>
          <p:nvPr/>
        </p:nvSpPr>
        <p:spPr>
          <a:xfrm>
            <a:off x="1112341" y="2247900"/>
            <a:ext cx="5062924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战斗</a:t>
            </a:r>
            <a:endParaRPr lang="en-US" sz="1645" dirty="0"/>
          </a:p>
        </p:txBody>
      </p:sp>
      <p:sp>
        <p:nvSpPr>
          <p:cNvPr id="20" name="Text 3"/>
          <p:cNvSpPr/>
          <p:nvPr/>
        </p:nvSpPr>
        <p:spPr>
          <a:xfrm>
            <a:off x="1112341" y="2628900"/>
            <a:ext cx="4602659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与永恒大陆中的魔物或敌对玩家进行激烈的战斗。胜利者将获得KAYU结晶作为奖励，这鼓励玩家提升战斗技能和策略。</a:t>
            </a:r>
            <a:endParaRPr lang="en-US" sz="1120" dirty="0"/>
          </a:p>
        </p:txBody>
      </p:sp>
      <p:sp>
        <p:nvSpPr>
          <p:cNvPr id="21" name="Text 4"/>
          <p:cNvSpPr/>
          <p:nvPr/>
        </p:nvSpPr>
        <p:spPr>
          <a:xfrm>
            <a:off x="6979741" y="2247900"/>
            <a:ext cx="5062924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探索</a:t>
            </a:r>
            <a:endParaRPr lang="en-US" sz="1645" dirty="0"/>
          </a:p>
        </p:txBody>
      </p:sp>
      <p:sp>
        <p:nvSpPr>
          <p:cNvPr id="22" name="Text 5"/>
          <p:cNvSpPr/>
          <p:nvPr/>
        </p:nvSpPr>
        <p:spPr>
          <a:xfrm>
            <a:off x="6979741" y="2628900"/>
            <a:ext cx="4602659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深入古老的遗迹、神秘的秘境以及未知的荒野，寻找隐藏的KAYU矿脉。探索不仅考验玩家的勇气，也奖励他们的发现。</a:t>
            </a:r>
            <a:endParaRPr lang="en-US" sz="1120" dirty="0"/>
          </a:p>
        </p:txBody>
      </p:sp>
      <p:sp>
        <p:nvSpPr>
          <p:cNvPr id="23" name="Text 6"/>
          <p:cNvSpPr/>
          <p:nvPr/>
        </p:nvSpPr>
        <p:spPr>
          <a:xfrm>
            <a:off x="1094631" y="3848100"/>
            <a:ext cx="5082406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质押</a:t>
            </a:r>
            <a:endParaRPr lang="en-US" sz="1645" dirty="0"/>
          </a:p>
        </p:txBody>
      </p:sp>
      <p:sp>
        <p:nvSpPr>
          <p:cNvPr id="24" name="Text 7"/>
          <p:cNvSpPr/>
          <p:nvPr/>
        </p:nvSpPr>
        <p:spPr>
          <a:xfrm>
            <a:off x="1094631" y="4229100"/>
            <a:ext cx="4620369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玩家可以将持有的KAYU投入到灵树或祭坛中进行质押。通过质押，玩家可以获得持续的收益，参与到永恒大陆的经济循环中。</a:t>
            </a:r>
            <a:endParaRPr lang="en-US" sz="1120" dirty="0"/>
          </a:p>
        </p:txBody>
      </p:sp>
      <p:sp>
        <p:nvSpPr>
          <p:cNvPr id="25" name="Text 8"/>
          <p:cNvSpPr/>
          <p:nvPr/>
        </p:nvSpPr>
        <p:spPr>
          <a:xfrm>
            <a:off x="6956524" y="3848100"/>
            <a:ext cx="5088463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任务</a:t>
            </a:r>
            <a:endParaRPr lang="en-US" sz="1645" dirty="0"/>
          </a:p>
        </p:txBody>
      </p:sp>
      <p:sp>
        <p:nvSpPr>
          <p:cNvPr id="26" name="Text 9"/>
          <p:cNvSpPr/>
          <p:nvPr/>
        </p:nvSpPr>
        <p:spPr>
          <a:xfrm>
            <a:off x="6956524" y="4229100"/>
            <a:ext cx="4625876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完成由世界意志颁布的各种挑战和任务。这些任务可能涉及剧情推进、区域净化或资源收集，成功完成将获得丰厚的KAYU奖励。</a:t>
            </a:r>
            <a:endParaRPr lang="en-US" sz="11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4629150" cy="1676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954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" y="135255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971800"/>
            <a:ext cx="4629150" cy="1943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1623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" y="321945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5105400"/>
            <a:ext cx="4629150" cy="1409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52959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463" y="5353050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8750" y="1104900"/>
            <a:ext cx="6572250" cy="2590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98356" y="24003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60281" y="25527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7063" y="2705100"/>
            <a:ext cx="3095625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53263" y="1790700"/>
            <a:ext cx="228600" cy="1143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1919" y="1790700"/>
            <a:ext cx="228600" cy="1143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10575" y="1790700"/>
            <a:ext cx="228600" cy="1143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89231" y="1790700"/>
            <a:ext cx="228600" cy="1143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67888" y="1790700"/>
            <a:ext cx="228600" cy="1143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41794" y="2400300"/>
            <a:ext cx="609600" cy="609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2294" y="2552700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38750" y="3886200"/>
            <a:ext cx="6572250" cy="3048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29250" y="4457700"/>
            <a:ext cx="6191250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29250" y="4914900"/>
            <a:ext cx="6191250" cy="4572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29250" y="5372100"/>
            <a:ext cx="6191250" cy="457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29250" y="5829300"/>
            <a:ext cx="6191250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29250" y="6286500"/>
            <a:ext cx="6191250" cy="4572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价值的桥梁</a:t>
            </a:r>
            <a:endParaRPr lang="en-US" sz="2425" dirty="0"/>
          </a:p>
        </p:txBody>
      </p:sp>
      <p:sp>
        <p:nvSpPr>
          <p:cNvPr id="31" name="Text 1"/>
          <p:cNvSpPr/>
          <p:nvPr/>
        </p:nvSpPr>
        <p:spPr>
          <a:xfrm>
            <a:off x="1066800" y="1333500"/>
            <a:ext cx="291274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KAYU：虚拟与现实的连接</a:t>
            </a:r>
            <a:endParaRPr lang="en-US" sz="1645" dirty="0"/>
          </a:p>
        </p:txBody>
      </p:sp>
      <p:sp>
        <p:nvSpPr>
          <p:cNvPr id="32" name="Text 2"/>
          <p:cNvSpPr/>
          <p:nvPr/>
        </p:nvSpPr>
        <p:spPr>
          <a:xfrm>
            <a:off x="571500" y="1790700"/>
            <a:ext cx="4248150" cy="800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KAYU代币不仅是游戏中的虚拟数字，它与现实世界的区块链经济紧密相连。永恒大陆的核心定位在于，KAYU是连接虚拟与现实的"桥梁"。</a:t>
            </a:r>
            <a:endParaRPr lang="en-US" sz="1260" dirty="0"/>
          </a:p>
        </p:txBody>
      </p:sp>
      <p:sp>
        <p:nvSpPr>
          <p:cNvPr id="33" name="Text 3"/>
          <p:cNvSpPr/>
          <p:nvPr/>
        </p:nvSpPr>
        <p:spPr>
          <a:xfrm>
            <a:off x="1066800" y="3200400"/>
            <a:ext cx="150876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价值映射机制</a:t>
            </a:r>
            <a:endParaRPr lang="en-US" sz="1645" dirty="0"/>
          </a:p>
        </p:txBody>
      </p:sp>
      <p:sp>
        <p:nvSpPr>
          <p:cNvPr id="34" name="Text 4"/>
          <p:cNvSpPr/>
          <p:nvPr/>
        </p:nvSpPr>
        <p:spPr>
          <a:xfrm>
            <a:off x="571500" y="3657600"/>
            <a:ext cx="4248150" cy="1066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玩家在游戏中的每一次努力、每一次成就，都将通过KAYU代币在现实世界中获得对应的价值映射。这种机制使得玩家所积累的财富与荣耀，在区块链经济体系上得到真实反映。</a:t>
            </a:r>
            <a:endParaRPr lang="en-US" sz="1260" dirty="0"/>
          </a:p>
        </p:txBody>
      </p:sp>
      <p:sp>
        <p:nvSpPr>
          <p:cNvPr id="35" name="Text 5"/>
          <p:cNvSpPr/>
          <p:nvPr/>
        </p:nvSpPr>
        <p:spPr>
          <a:xfrm>
            <a:off x="1066800" y="5334000"/>
            <a:ext cx="17602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链游价值新模式</a:t>
            </a:r>
            <a:endParaRPr lang="en-US" sz="1645" dirty="0"/>
          </a:p>
        </p:txBody>
      </p:sp>
      <p:sp>
        <p:nvSpPr>
          <p:cNvPr id="36" name="Text 6"/>
          <p:cNvSpPr/>
          <p:nvPr/>
        </p:nvSpPr>
        <p:spPr>
          <a:xfrm>
            <a:off x="571500" y="5791200"/>
            <a:ext cx="424815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《永恒大陆》成为一个独一无二的链游宇宙：一个既能在幻想中挥剑御魔，又能在现实中收获价值的平台。</a:t>
            </a:r>
            <a:endParaRPr lang="en-US" sz="1260" dirty="0"/>
          </a:p>
        </p:txBody>
      </p:sp>
      <p:sp>
        <p:nvSpPr>
          <p:cNvPr id="37" name="Text 7"/>
          <p:cNvSpPr/>
          <p:nvPr/>
        </p:nvSpPr>
        <p:spPr>
          <a:xfrm>
            <a:off x="5429250" y="1295400"/>
            <a:ext cx="681037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虚拟与现实的价值桥梁</a:t>
            </a:r>
            <a:endParaRPr lang="en-US" sz="1380" dirty="0"/>
          </a:p>
        </p:txBody>
      </p:sp>
      <p:sp>
        <p:nvSpPr>
          <p:cNvPr id="38" name="Text 8"/>
          <p:cNvSpPr/>
          <p:nvPr/>
        </p:nvSpPr>
        <p:spPr>
          <a:xfrm>
            <a:off x="5836444" y="3086100"/>
            <a:ext cx="733425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93C5F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永恒大陆</a:t>
            </a:r>
            <a:endParaRPr lang="en-US" sz="1120" dirty="0"/>
          </a:p>
        </p:txBody>
      </p:sp>
      <p:sp>
        <p:nvSpPr>
          <p:cNvPr id="39" name="Text 9"/>
          <p:cNvSpPr/>
          <p:nvPr/>
        </p:nvSpPr>
        <p:spPr>
          <a:xfrm>
            <a:off x="5836444" y="3314700"/>
            <a:ext cx="733425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BFDBF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游戏内努力</a:t>
            </a:r>
            <a:endParaRPr lang="en-US" sz="980" dirty="0"/>
          </a:p>
        </p:txBody>
      </p:sp>
      <p:sp>
        <p:nvSpPr>
          <p:cNvPr id="40" name="Text 10"/>
          <p:cNvSpPr/>
          <p:nvPr/>
        </p:nvSpPr>
        <p:spPr>
          <a:xfrm>
            <a:off x="8084820" y="3086100"/>
            <a:ext cx="88011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DE0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</a:t>
            </a:r>
            <a:endParaRPr lang="en-US" sz="1120" dirty="0"/>
          </a:p>
        </p:txBody>
      </p:sp>
      <p:sp>
        <p:nvSpPr>
          <p:cNvPr id="41" name="Text 11"/>
          <p:cNvSpPr/>
          <p:nvPr/>
        </p:nvSpPr>
        <p:spPr>
          <a:xfrm>
            <a:off x="8084820" y="3314700"/>
            <a:ext cx="880110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FEF08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价值转换桥梁</a:t>
            </a:r>
            <a:endParaRPr lang="en-US" sz="980" dirty="0"/>
          </a:p>
        </p:txBody>
      </p:sp>
      <p:sp>
        <p:nvSpPr>
          <p:cNvPr id="42" name="Text 12"/>
          <p:cNvSpPr/>
          <p:nvPr/>
        </p:nvSpPr>
        <p:spPr>
          <a:xfrm>
            <a:off x="10427494" y="3086100"/>
            <a:ext cx="838200" cy="2286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86EFA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区块链经济</a:t>
            </a:r>
            <a:endParaRPr lang="en-US" sz="1120" dirty="0"/>
          </a:p>
        </p:txBody>
      </p:sp>
      <p:sp>
        <p:nvSpPr>
          <p:cNvPr id="43" name="Text 13"/>
          <p:cNvSpPr/>
          <p:nvPr/>
        </p:nvSpPr>
        <p:spPr>
          <a:xfrm>
            <a:off x="10427494" y="3314700"/>
            <a:ext cx="838200" cy="1905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BBF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现实价值</a:t>
            </a:r>
            <a:endParaRPr lang="en-US" sz="980" dirty="0"/>
          </a:p>
        </p:txBody>
      </p:sp>
      <p:sp>
        <p:nvSpPr>
          <p:cNvPr id="44" name="Text 14"/>
          <p:cNvSpPr/>
          <p:nvPr/>
        </p:nvSpPr>
        <p:spPr>
          <a:xfrm>
            <a:off x="5429250" y="4076700"/>
            <a:ext cx="681037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游戏内努力到现实价值的转换流程</a:t>
            </a:r>
            <a:endParaRPr lang="en-US" sz="1380" dirty="0"/>
          </a:p>
        </p:txBody>
      </p:sp>
      <p:sp>
        <p:nvSpPr>
          <p:cNvPr id="45" name="Text 15"/>
          <p:cNvSpPr/>
          <p:nvPr/>
        </p:nvSpPr>
        <p:spPr>
          <a:xfrm>
            <a:off x="5581650" y="44577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游戏内行为</a:t>
            </a:r>
            <a:endParaRPr lang="en-US" sz="1120" dirty="0"/>
          </a:p>
        </p:txBody>
      </p:sp>
      <p:sp>
        <p:nvSpPr>
          <p:cNvPr id="46" name="Text 16"/>
          <p:cNvSpPr/>
          <p:nvPr/>
        </p:nvSpPr>
        <p:spPr>
          <a:xfrm>
            <a:off x="7186761" y="44577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游戏内奖励</a:t>
            </a:r>
            <a:endParaRPr lang="en-US" sz="1120" dirty="0"/>
          </a:p>
        </p:txBody>
      </p:sp>
      <p:sp>
        <p:nvSpPr>
          <p:cNvPr id="47" name="Text 17"/>
          <p:cNvSpPr/>
          <p:nvPr/>
        </p:nvSpPr>
        <p:spPr>
          <a:xfrm>
            <a:off x="8791873" y="44577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区块链映射</a:t>
            </a:r>
            <a:endParaRPr lang="en-US" sz="1120" dirty="0"/>
          </a:p>
        </p:txBody>
      </p:sp>
      <p:sp>
        <p:nvSpPr>
          <p:cNvPr id="48" name="Text 18"/>
          <p:cNvSpPr/>
          <p:nvPr/>
        </p:nvSpPr>
        <p:spPr>
          <a:xfrm>
            <a:off x="10396984" y="4457700"/>
            <a:ext cx="1513508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现实价值</a:t>
            </a:r>
            <a:endParaRPr lang="en-US" sz="1120" dirty="0"/>
          </a:p>
        </p:txBody>
      </p:sp>
      <p:sp>
        <p:nvSpPr>
          <p:cNvPr id="49" name="Text 19"/>
          <p:cNvSpPr/>
          <p:nvPr/>
        </p:nvSpPr>
        <p:spPr>
          <a:xfrm>
            <a:off x="5581650" y="49149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战斗胜利</a:t>
            </a:r>
            <a:endParaRPr lang="en-US" sz="1120" dirty="0"/>
          </a:p>
        </p:txBody>
      </p:sp>
      <p:sp>
        <p:nvSpPr>
          <p:cNvPr id="50" name="Text 20"/>
          <p:cNvSpPr/>
          <p:nvPr/>
        </p:nvSpPr>
        <p:spPr>
          <a:xfrm>
            <a:off x="7186761" y="49149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KAYU结晶</a:t>
            </a:r>
            <a:endParaRPr lang="en-US" sz="1120" dirty="0"/>
          </a:p>
        </p:txBody>
      </p:sp>
      <p:sp>
        <p:nvSpPr>
          <p:cNvPr id="51" name="Text 21"/>
          <p:cNvSpPr/>
          <p:nvPr/>
        </p:nvSpPr>
        <p:spPr>
          <a:xfrm>
            <a:off x="8791873" y="49149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</a:t>
            </a:r>
            <a:endParaRPr lang="en-US" sz="1120" dirty="0"/>
          </a:p>
        </p:txBody>
      </p:sp>
      <p:sp>
        <p:nvSpPr>
          <p:cNvPr id="52" name="Text 22"/>
          <p:cNvSpPr/>
          <p:nvPr/>
        </p:nvSpPr>
        <p:spPr>
          <a:xfrm>
            <a:off x="10396984" y="4914900"/>
            <a:ext cx="1513508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经济收益</a:t>
            </a:r>
            <a:endParaRPr lang="en-US" sz="1120" dirty="0"/>
          </a:p>
        </p:txBody>
      </p:sp>
      <p:sp>
        <p:nvSpPr>
          <p:cNvPr id="53" name="Text 23"/>
          <p:cNvSpPr/>
          <p:nvPr/>
        </p:nvSpPr>
        <p:spPr>
          <a:xfrm>
            <a:off x="5581650" y="53721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探索发现</a:t>
            </a:r>
            <a:endParaRPr lang="en-US" sz="1120" dirty="0"/>
          </a:p>
        </p:txBody>
      </p:sp>
      <p:sp>
        <p:nvSpPr>
          <p:cNvPr id="54" name="Text 24"/>
          <p:cNvSpPr/>
          <p:nvPr/>
        </p:nvSpPr>
        <p:spPr>
          <a:xfrm>
            <a:off x="7186761" y="53721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KAYU矿脉</a:t>
            </a:r>
            <a:endParaRPr lang="en-US" sz="1120" dirty="0"/>
          </a:p>
        </p:txBody>
      </p:sp>
      <p:sp>
        <p:nvSpPr>
          <p:cNvPr id="55" name="Text 25"/>
          <p:cNvSpPr/>
          <p:nvPr/>
        </p:nvSpPr>
        <p:spPr>
          <a:xfrm>
            <a:off x="8791873" y="53721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</a:t>
            </a:r>
            <a:endParaRPr lang="en-US" sz="1120" dirty="0"/>
          </a:p>
        </p:txBody>
      </p:sp>
      <p:sp>
        <p:nvSpPr>
          <p:cNvPr id="56" name="Text 26"/>
          <p:cNvSpPr/>
          <p:nvPr/>
        </p:nvSpPr>
        <p:spPr>
          <a:xfrm>
            <a:off x="10396984" y="5372100"/>
            <a:ext cx="1513508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经济收益</a:t>
            </a:r>
            <a:endParaRPr lang="en-US" sz="1120" dirty="0"/>
          </a:p>
        </p:txBody>
      </p:sp>
      <p:sp>
        <p:nvSpPr>
          <p:cNvPr id="57" name="Text 27"/>
          <p:cNvSpPr/>
          <p:nvPr/>
        </p:nvSpPr>
        <p:spPr>
          <a:xfrm>
            <a:off x="5581650" y="58293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质押收益</a:t>
            </a:r>
            <a:endParaRPr lang="en-US" sz="1120" dirty="0"/>
          </a:p>
        </p:txBody>
      </p:sp>
      <p:sp>
        <p:nvSpPr>
          <p:cNvPr id="58" name="Text 28"/>
          <p:cNvSpPr/>
          <p:nvPr/>
        </p:nvSpPr>
        <p:spPr>
          <a:xfrm>
            <a:off x="7186761" y="58293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KAYU利息</a:t>
            </a:r>
            <a:endParaRPr lang="en-US" sz="1120" dirty="0"/>
          </a:p>
        </p:txBody>
      </p:sp>
      <p:sp>
        <p:nvSpPr>
          <p:cNvPr id="59" name="Text 29"/>
          <p:cNvSpPr/>
          <p:nvPr/>
        </p:nvSpPr>
        <p:spPr>
          <a:xfrm>
            <a:off x="8791873" y="58293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</a:t>
            </a:r>
            <a:endParaRPr lang="en-US" sz="1120" dirty="0"/>
          </a:p>
        </p:txBody>
      </p:sp>
      <p:sp>
        <p:nvSpPr>
          <p:cNvPr id="60" name="Text 30"/>
          <p:cNvSpPr/>
          <p:nvPr/>
        </p:nvSpPr>
        <p:spPr>
          <a:xfrm>
            <a:off x="10396984" y="5829300"/>
            <a:ext cx="1513508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经济收益</a:t>
            </a:r>
            <a:endParaRPr lang="en-US" sz="1120" dirty="0"/>
          </a:p>
        </p:txBody>
      </p:sp>
      <p:sp>
        <p:nvSpPr>
          <p:cNvPr id="61" name="Text 31"/>
          <p:cNvSpPr/>
          <p:nvPr/>
        </p:nvSpPr>
        <p:spPr>
          <a:xfrm>
            <a:off x="5581650" y="62865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完成任务</a:t>
            </a:r>
            <a:endParaRPr lang="en-US" sz="1120" dirty="0"/>
          </a:p>
        </p:txBody>
      </p:sp>
      <p:sp>
        <p:nvSpPr>
          <p:cNvPr id="62" name="Text 32"/>
          <p:cNvSpPr/>
          <p:nvPr/>
        </p:nvSpPr>
        <p:spPr>
          <a:xfrm>
            <a:off x="7186761" y="62865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KAYU奖励</a:t>
            </a:r>
            <a:endParaRPr lang="en-US" sz="1120" dirty="0"/>
          </a:p>
        </p:txBody>
      </p:sp>
      <p:sp>
        <p:nvSpPr>
          <p:cNvPr id="63" name="Text 33"/>
          <p:cNvSpPr/>
          <p:nvPr/>
        </p:nvSpPr>
        <p:spPr>
          <a:xfrm>
            <a:off x="8791873" y="6286500"/>
            <a:ext cx="1765622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KAYU代币</a:t>
            </a:r>
            <a:endParaRPr lang="en-US" sz="1120" dirty="0"/>
          </a:p>
        </p:txBody>
      </p:sp>
      <p:sp>
        <p:nvSpPr>
          <p:cNvPr id="64" name="Text 34"/>
          <p:cNvSpPr/>
          <p:nvPr/>
        </p:nvSpPr>
        <p:spPr>
          <a:xfrm>
            <a:off x="10396984" y="6286500"/>
            <a:ext cx="1513508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经济收益</a:t>
            </a:r>
            <a:endParaRPr lang="en-US" sz="11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5600700" cy="304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305300"/>
            <a:ext cx="5600700" cy="1028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4577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51485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104900"/>
            <a:ext cx="5600700" cy="1295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12573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950" y="131445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2552700"/>
            <a:ext cx="5600700" cy="1371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2700" y="27051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7950" y="276225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3200400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3543300"/>
            <a:ext cx="171450" cy="171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4076700"/>
            <a:ext cx="5600700" cy="1104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2700" y="42291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7475" y="4286250"/>
            <a:ext cx="171450" cy="2667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五大势力：灵木守护团</a:t>
            </a:r>
            <a:endParaRPr lang="en-US" sz="2425" dirty="0"/>
          </a:p>
        </p:txBody>
      </p:sp>
      <p:sp>
        <p:nvSpPr>
          <p:cNvPr id="20" name="Text 1"/>
          <p:cNvSpPr/>
          <p:nvPr/>
        </p:nvSpPr>
        <p:spPr>
          <a:xfrm>
            <a:off x="1028700" y="44958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定位</a:t>
            </a:r>
            <a:endParaRPr lang="en-US" sz="1645" dirty="0"/>
          </a:p>
        </p:txBody>
      </p:sp>
      <p:sp>
        <p:nvSpPr>
          <p:cNvPr id="21" name="Text 2"/>
          <p:cNvSpPr/>
          <p:nvPr/>
        </p:nvSpPr>
        <p:spPr>
          <a:xfrm>
            <a:off x="533400" y="4914900"/>
            <a:ext cx="582549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防御型 / 坦克</a:t>
            </a:r>
            <a:endParaRPr lang="en-US" sz="1260" dirty="0"/>
          </a:p>
        </p:txBody>
      </p:sp>
      <p:sp>
        <p:nvSpPr>
          <p:cNvPr id="22" name="Text 3"/>
          <p:cNvSpPr/>
          <p:nvPr/>
        </p:nvSpPr>
        <p:spPr>
          <a:xfrm>
            <a:off x="6858000" y="12954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信仰</a:t>
            </a:r>
            <a:endParaRPr lang="en-US" sz="1645" dirty="0"/>
          </a:p>
        </p:txBody>
      </p:sp>
      <p:sp>
        <p:nvSpPr>
          <p:cNvPr id="23" name="Text 4"/>
          <p:cNvSpPr/>
          <p:nvPr/>
        </p:nvSpPr>
        <p:spPr>
          <a:xfrm>
            <a:off x="6362700" y="1714500"/>
            <a:ext cx="529590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他们誓死守护KAYU树，相信树是世界意志的化身。作为永恒大陆的守护者，他们将保护KAYU树视为自己的神圣使命。</a:t>
            </a:r>
            <a:endParaRPr lang="en-US" sz="1260" dirty="0"/>
          </a:p>
        </p:txBody>
      </p:sp>
      <p:sp>
        <p:nvSpPr>
          <p:cNvPr id="24" name="Text 5"/>
          <p:cNvSpPr/>
          <p:nvPr/>
        </p:nvSpPr>
        <p:spPr>
          <a:xfrm>
            <a:off x="6858000" y="2743200"/>
            <a:ext cx="10058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技能特色</a:t>
            </a:r>
            <a:endParaRPr lang="en-US" sz="1645" dirty="0"/>
          </a:p>
        </p:txBody>
      </p:sp>
      <p:sp>
        <p:nvSpPr>
          <p:cNvPr id="25" name="Text 6"/>
          <p:cNvSpPr/>
          <p:nvPr/>
        </p:nvSpPr>
        <p:spPr>
          <a:xfrm>
            <a:off x="6610350" y="3162300"/>
            <a:ext cx="339471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以结晶护甲强化自身防御，提高生存能力</a:t>
            </a:r>
            <a:endParaRPr lang="en-US" sz="1260" dirty="0"/>
          </a:p>
        </p:txBody>
      </p:sp>
      <p:sp>
        <p:nvSpPr>
          <p:cNvPr id="26" name="Text 7"/>
          <p:cNvSpPr/>
          <p:nvPr/>
        </p:nvSpPr>
        <p:spPr>
          <a:xfrm>
            <a:off x="6610350" y="3505200"/>
            <a:ext cx="444246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能将KAYU能量化作护盾，抵挡敌方的魔法与物理攻击</a:t>
            </a:r>
            <a:endParaRPr lang="en-US" sz="1260" dirty="0"/>
          </a:p>
        </p:txBody>
      </p:sp>
      <p:sp>
        <p:nvSpPr>
          <p:cNvPr id="27" name="Text 8"/>
          <p:cNvSpPr/>
          <p:nvPr/>
        </p:nvSpPr>
        <p:spPr>
          <a:xfrm>
            <a:off x="6858000" y="42672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口号</a:t>
            </a:r>
            <a:endParaRPr lang="en-US" sz="1645" dirty="0"/>
          </a:p>
        </p:txBody>
      </p:sp>
      <p:sp>
        <p:nvSpPr>
          <p:cNvPr id="28" name="Text 9"/>
          <p:cNvSpPr/>
          <p:nvPr/>
        </p:nvSpPr>
        <p:spPr>
          <a:xfrm>
            <a:off x="6515100" y="4610100"/>
            <a:ext cx="5825490" cy="419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i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"若树陨落，世界将终结。"</a:t>
            </a:r>
            <a:endParaRPr lang="en-US" sz="13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62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38" y="1104900"/>
            <a:ext cx="2562225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6086475"/>
            <a:ext cx="5600700" cy="6953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0" y="6238875"/>
            <a:ext cx="381000" cy="95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50" y="6238875"/>
            <a:ext cx="381000" cy="95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104900"/>
            <a:ext cx="5600700" cy="1028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700" y="12573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138" y="1314450"/>
            <a:ext cx="23812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2286000"/>
            <a:ext cx="5600700" cy="1295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24384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3663" y="2495550"/>
            <a:ext cx="21907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3733800"/>
            <a:ext cx="5600700" cy="1714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3886200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7475" y="394335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2700" y="4381500"/>
            <a:ext cx="171450" cy="171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4724400"/>
            <a:ext cx="190500" cy="1714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2700" y="5067300"/>
            <a:ext cx="171450" cy="1714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5600700"/>
            <a:ext cx="5600700" cy="1181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5791200"/>
            <a:ext cx="219075" cy="1905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五大势力：炼晶工匠</a:t>
            </a:r>
            <a:endParaRPr lang="en-US" sz="2425" dirty="0"/>
          </a:p>
        </p:txBody>
      </p:sp>
      <p:sp>
        <p:nvSpPr>
          <p:cNvPr id="23" name="Text 1"/>
          <p:cNvSpPr/>
          <p:nvPr/>
        </p:nvSpPr>
        <p:spPr>
          <a:xfrm>
            <a:off x="268605" y="6324600"/>
            <a:ext cx="582549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45" b="1" i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"万物皆可由KAYU再造。"</a:t>
            </a:r>
            <a:endParaRPr lang="en-US" sz="1645" dirty="0"/>
          </a:p>
        </p:txBody>
      </p:sp>
      <p:sp>
        <p:nvSpPr>
          <p:cNvPr id="24" name="Text 2"/>
          <p:cNvSpPr/>
          <p:nvPr/>
        </p:nvSpPr>
        <p:spPr>
          <a:xfrm>
            <a:off x="6858000" y="12954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定位</a:t>
            </a:r>
            <a:endParaRPr lang="en-US" sz="1645" dirty="0"/>
          </a:p>
        </p:txBody>
      </p:sp>
      <p:sp>
        <p:nvSpPr>
          <p:cNvPr id="25" name="Text 3"/>
          <p:cNvSpPr/>
          <p:nvPr/>
        </p:nvSpPr>
        <p:spPr>
          <a:xfrm>
            <a:off x="6362700" y="1714500"/>
            <a:ext cx="582549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辅助 / 制造</a:t>
            </a:r>
            <a:endParaRPr lang="en-US" sz="1260" dirty="0"/>
          </a:p>
        </p:txBody>
      </p:sp>
      <p:sp>
        <p:nvSpPr>
          <p:cNvPr id="26" name="Text 4"/>
          <p:cNvSpPr/>
          <p:nvPr/>
        </p:nvSpPr>
        <p:spPr>
          <a:xfrm>
            <a:off x="6858000" y="24765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信仰</a:t>
            </a:r>
            <a:endParaRPr lang="en-US" sz="1645" dirty="0"/>
          </a:p>
        </p:txBody>
      </p:sp>
      <p:sp>
        <p:nvSpPr>
          <p:cNvPr id="27" name="Text 5"/>
          <p:cNvSpPr/>
          <p:nvPr/>
        </p:nvSpPr>
        <p:spPr>
          <a:xfrm>
            <a:off x="6362700" y="2895600"/>
            <a:ext cx="529590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他们认为KAYU的奥秘尚未被完全揭开，致力于探索KAYU的更多可能性。</a:t>
            </a:r>
            <a:endParaRPr lang="en-US" sz="1260" dirty="0"/>
          </a:p>
        </p:txBody>
      </p:sp>
      <p:sp>
        <p:nvSpPr>
          <p:cNvPr id="28" name="Text 6"/>
          <p:cNvSpPr/>
          <p:nvPr/>
        </p:nvSpPr>
        <p:spPr>
          <a:xfrm>
            <a:off x="6858000" y="3924300"/>
            <a:ext cx="10058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技能特色</a:t>
            </a:r>
            <a:endParaRPr lang="en-US" sz="1645" dirty="0"/>
          </a:p>
        </p:txBody>
      </p:sp>
      <p:sp>
        <p:nvSpPr>
          <p:cNvPr id="29" name="Text 7"/>
          <p:cNvSpPr/>
          <p:nvPr/>
        </p:nvSpPr>
        <p:spPr>
          <a:xfrm>
            <a:off x="6610350" y="4343400"/>
            <a:ext cx="3876675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通过炼金阵消耗KAYU，制造武器、药剂与机关</a:t>
            </a:r>
            <a:endParaRPr lang="en-US" sz="1260" dirty="0"/>
          </a:p>
        </p:txBody>
      </p:sp>
      <p:sp>
        <p:nvSpPr>
          <p:cNvPr id="30" name="Text 8"/>
          <p:cNvSpPr/>
          <p:nvPr/>
        </p:nvSpPr>
        <p:spPr>
          <a:xfrm>
            <a:off x="6629400" y="4686300"/>
            <a:ext cx="264033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能强化队友装备，提升整体战力</a:t>
            </a:r>
            <a:endParaRPr lang="en-US" sz="1260" dirty="0"/>
          </a:p>
        </p:txBody>
      </p:sp>
      <p:sp>
        <p:nvSpPr>
          <p:cNvPr id="31" name="Text 9"/>
          <p:cNvSpPr/>
          <p:nvPr/>
        </p:nvSpPr>
        <p:spPr>
          <a:xfrm>
            <a:off x="6610350" y="5029200"/>
            <a:ext cx="217932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可临时注入KAYU提升战力</a:t>
            </a:r>
            <a:endParaRPr lang="en-US" sz="1260" dirty="0"/>
          </a:p>
        </p:txBody>
      </p:sp>
      <p:sp>
        <p:nvSpPr>
          <p:cNvPr id="32" name="Text 10"/>
          <p:cNvSpPr/>
          <p:nvPr/>
        </p:nvSpPr>
        <p:spPr>
          <a:xfrm>
            <a:off x="6657975" y="5753100"/>
            <a:ext cx="582549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核心特点</a:t>
            </a:r>
            <a:endParaRPr lang="en-US" sz="1380" dirty="0"/>
          </a:p>
        </p:txBody>
      </p:sp>
      <p:sp>
        <p:nvSpPr>
          <p:cNvPr id="33" name="Text 11"/>
          <p:cNvSpPr/>
          <p:nvPr/>
        </p:nvSpPr>
        <p:spPr>
          <a:xfrm>
            <a:off x="6362700" y="6096000"/>
            <a:ext cx="529590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炼晶工匠是永恒大陆中不可或缺的辅助职业，他们通过精湛的工艺和对KAYU的深度理解，为探险者提供强大的支持和装备升级服务。</a:t>
            </a:r>
            <a:endParaRPr lang="en-US" sz="126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4629150" cy="1409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954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13525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743200"/>
            <a:ext cx="4629150" cy="1676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9337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38" y="2990850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648200"/>
            <a:ext cx="4629150" cy="118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8387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75" y="489585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8750" y="1104900"/>
            <a:ext cx="6572250" cy="472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9250" y="12954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4025" y="1352550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29250" y="1828800"/>
            <a:ext cx="3019425" cy="1600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1650" y="1981200"/>
            <a:ext cx="25717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01075" y="1828800"/>
            <a:ext cx="3019425" cy="1600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53475" y="1981200"/>
            <a:ext cx="17145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29250" y="3581400"/>
            <a:ext cx="6153150" cy="18288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五大势力：暗影行者</a:t>
            </a:r>
            <a:endParaRPr lang="en-US" sz="2425" dirty="0"/>
          </a:p>
        </p:txBody>
      </p:sp>
      <p:sp>
        <p:nvSpPr>
          <p:cNvPr id="22" name="Text 1"/>
          <p:cNvSpPr/>
          <p:nvPr/>
        </p:nvSpPr>
        <p:spPr>
          <a:xfrm>
            <a:off x="1066800" y="13335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定位</a:t>
            </a:r>
            <a:endParaRPr lang="en-US" sz="1645" dirty="0"/>
          </a:p>
        </p:txBody>
      </p:sp>
      <p:sp>
        <p:nvSpPr>
          <p:cNvPr id="23" name="Text 2"/>
          <p:cNvSpPr/>
          <p:nvPr/>
        </p:nvSpPr>
        <p:spPr>
          <a:xfrm>
            <a:off x="571500" y="1790700"/>
            <a:ext cx="424815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暗影行者是刺客/潜行型职业，以速度和隐蔽性著称。他们擅长在阴影中行动，出其不意地打击敌人。</a:t>
            </a:r>
            <a:endParaRPr lang="en-US" sz="1260" dirty="0"/>
          </a:p>
        </p:txBody>
      </p:sp>
      <p:sp>
        <p:nvSpPr>
          <p:cNvPr id="24" name="Text 3"/>
          <p:cNvSpPr/>
          <p:nvPr/>
        </p:nvSpPr>
        <p:spPr>
          <a:xfrm>
            <a:off x="1066800" y="29718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信仰</a:t>
            </a:r>
            <a:endParaRPr lang="en-US" sz="1645" dirty="0"/>
          </a:p>
        </p:txBody>
      </p:sp>
      <p:sp>
        <p:nvSpPr>
          <p:cNvPr id="25" name="Text 4"/>
          <p:cNvSpPr/>
          <p:nvPr/>
        </p:nvSpPr>
        <p:spPr>
          <a:xfrm>
            <a:off x="571500" y="3429000"/>
            <a:ext cx="4248150" cy="800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他们追求力量与财富，不在乎守护还是破坏。暗影行者相信，最强者才能获得真正的权力，而KAYU结晶正是通往强权的捷径。</a:t>
            </a:r>
            <a:endParaRPr lang="en-US" sz="1260" dirty="0"/>
          </a:p>
        </p:txBody>
      </p:sp>
      <p:sp>
        <p:nvSpPr>
          <p:cNvPr id="26" name="Text 5"/>
          <p:cNvSpPr/>
          <p:nvPr/>
        </p:nvSpPr>
        <p:spPr>
          <a:xfrm>
            <a:off x="1066800" y="48768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口号</a:t>
            </a:r>
            <a:endParaRPr lang="en-US" sz="1645" dirty="0"/>
          </a:p>
        </p:txBody>
      </p:sp>
      <p:sp>
        <p:nvSpPr>
          <p:cNvPr id="27" name="Text 6"/>
          <p:cNvSpPr/>
          <p:nvPr/>
        </p:nvSpPr>
        <p:spPr>
          <a:xfrm>
            <a:off x="1092518" y="5334000"/>
            <a:ext cx="320611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DE04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"KAYU属于行动最快的人。"</a:t>
            </a:r>
            <a:endParaRPr lang="en-US" sz="1645" dirty="0"/>
          </a:p>
        </p:txBody>
      </p:sp>
      <p:sp>
        <p:nvSpPr>
          <p:cNvPr id="28" name="Text 7"/>
          <p:cNvSpPr/>
          <p:nvPr/>
        </p:nvSpPr>
        <p:spPr>
          <a:xfrm>
            <a:off x="5924550" y="1333500"/>
            <a:ext cx="10058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技能特色</a:t>
            </a:r>
            <a:endParaRPr lang="en-US" sz="1645" dirty="0"/>
          </a:p>
        </p:txBody>
      </p:sp>
      <p:sp>
        <p:nvSpPr>
          <p:cNvPr id="29" name="Text 8"/>
          <p:cNvSpPr/>
          <p:nvPr/>
        </p:nvSpPr>
        <p:spPr>
          <a:xfrm>
            <a:off x="5953125" y="200025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潜入敌营</a:t>
            </a:r>
            <a:endParaRPr lang="en-US" sz="1380" dirty="0"/>
          </a:p>
        </p:txBody>
      </p:sp>
      <p:sp>
        <p:nvSpPr>
          <p:cNvPr id="30" name="Text 9"/>
          <p:cNvSpPr/>
          <p:nvPr/>
        </p:nvSpPr>
        <p:spPr>
          <a:xfrm>
            <a:off x="5581650" y="2362200"/>
            <a:ext cx="2714625" cy="914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擅长潜入敌营，窃取KAYU结晶。通过精湛的潜行技巧，暗影行者可以在敌人毫不知情的情况下，潜入最严密的要塞，盗取珍贵的KAYU资源。</a:t>
            </a:r>
            <a:endParaRPr lang="en-US" sz="1120" dirty="0"/>
          </a:p>
        </p:txBody>
      </p:sp>
      <p:sp>
        <p:nvSpPr>
          <p:cNvPr id="31" name="Text 10"/>
          <p:cNvSpPr/>
          <p:nvPr/>
        </p:nvSpPr>
        <p:spPr>
          <a:xfrm>
            <a:off x="9039225" y="200025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暗杀能力</a:t>
            </a:r>
            <a:endParaRPr lang="en-US" sz="1380" dirty="0"/>
          </a:p>
        </p:txBody>
      </p:sp>
      <p:sp>
        <p:nvSpPr>
          <p:cNvPr id="32" name="Text 11"/>
          <p:cNvSpPr/>
          <p:nvPr/>
        </p:nvSpPr>
        <p:spPr>
          <a:xfrm>
            <a:off x="8753475" y="2362200"/>
            <a:ext cx="2714625" cy="914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拥有高爆发的暗杀能力，战斗中以快准狠著称。暗影行者训练有素的刺杀技巧，可以在瞬间爆发出强大的战斗力，给敌人造成致命打击。</a:t>
            </a:r>
            <a:endParaRPr lang="en-US" sz="11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36576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954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13525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476500"/>
            <a:ext cx="3657600" cy="1409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6670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" y="272415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114800"/>
            <a:ext cx="365760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43053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275" y="436245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1104900"/>
            <a:ext cx="3657600" cy="5086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5800" y="13335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1050" y="139065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5800" y="1866900"/>
            <a:ext cx="3181350" cy="40957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1104900"/>
            <a:ext cx="3657600" cy="1143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5800" y="1257300"/>
            <a:ext cx="3048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3400" y="2400300"/>
            <a:ext cx="3657600" cy="1143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5800" y="25527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26289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53400" y="3695700"/>
            <a:ext cx="3657600" cy="1143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05800" y="3848100"/>
            <a:ext cx="3048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91525" y="392430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4991100"/>
            <a:ext cx="3657600" cy="1143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5800" y="5143500"/>
            <a:ext cx="30480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0" y="5219700"/>
            <a:ext cx="1524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2573000" cy="3810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5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五大势力：奥术誓约者</a:t>
            </a:r>
            <a:endParaRPr lang="en-US" sz="2425" dirty="0"/>
          </a:p>
        </p:txBody>
      </p:sp>
      <p:sp>
        <p:nvSpPr>
          <p:cNvPr id="29" name="Text 1"/>
          <p:cNvSpPr/>
          <p:nvPr/>
        </p:nvSpPr>
        <p:spPr>
          <a:xfrm>
            <a:off x="1066800" y="13335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定位</a:t>
            </a:r>
            <a:endParaRPr lang="en-US" sz="1645" dirty="0"/>
          </a:p>
        </p:txBody>
      </p:sp>
      <p:sp>
        <p:nvSpPr>
          <p:cNvPr id="30" name="Text 2"/>
          <p:cNvSpPr/>
          <p:nvPr/>
        </p:nvSpPr>
        <p:spPr>
          <a:xfrm>
            <a:off x="571500" y="1790700"/>
            <a:ext cx="360426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远程 / 法师</a:t>
            </a:r>
            <a:endParaRPr lang="en-US" sz="1260" dirty="0"/>
          </a:p>
        </p:txBody>
      </p:sp>
      <p:sp>
        <p:nvSpPr>
          <p:cNvPr id="31" name="Text 3"/>
          <p:cNvSpPr/>
          <p:nvPr/>
        </p:nvSpPr>
        <p:spPr>
          <a:xfrm>
            <a:off x="1066800" y="27051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信仰</a:t>
            </a:r>
            <a:endParaRPr lang="en-US" sz="1645" dirty="0"/>
          </a:p>
        </p:txBody>
      </p:sp>
      <p:sp>
        <p:nvSpPr>
          <p:cNvPr id="32" name="Text 4"/>
          <p:cNvSpPr/>
          <p:nvPr/>
        </p:nvSpPr>
        <p:spPr>
          <a:xfrm>
            <a:off x="571500" y="3162300"/>
            <a:ext cx="3276600" cy="533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他们将KAYU视为魔法的唯一源泉，坚信通过KAYU可以操控时间和空间。</a:t>
            </a:r>
            <a:endParaRPr lang="en-US" sz="1260" dirty="0"/>
          </a:p>
        </p:txBody>
      </p:sp>
      <p:sp>
        <p:nvSpPr>
          <p:cNvPr id="33" name="Text 5"/>
          <p:cNvSpPr/>
          <p:nvPr/>
        </p:nvSpPr>
        <p:spPr>
          <a:xfrm>
            <a:off x="1066800" y="4343400"/>
            <a:ext cx="50292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口号</a:t>
            </a:r>
            <a:endParaRPr lang="en-US" sz="1645" dirty="0"/>
          </a:p>
        </p:txBody>
      </p:sp>
      <p:sp>
        <p:nvSpPr>
          <p:cNvPr id="34" name="Text 6"/>
          <p:cNvSpPr/>
          <p:nvPr/>
        </p:nvSpPr>
        <p:spPr>
          <a:xfrm>
            <a:off x="571500" y="4800600"/>
            <a:ext cx="360426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i="1" dirty="0">
                <a:solidFill>
                  <a:srgbClr val="E5E7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"魔法的本质，就是KAYU。"</a:t>
            </a:r>
            <a:endParaRPr lang="en-US" sz="1260" dirty="0"/>
          </a:p>
        </p:txBody>
      </p:sp>
      <p:sp>
        <p:nvSpPr>
          <p:cNvPr id="35" name="Text 7"/>
          <p:cNvSpPr/>
          <p:nvPr/>
        </p:nvSpPr>
        <p:spPr>
          <a:xfrm>
            <a:off x="4991100" y="1371600"/>
            <a:ext cx="1005840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5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技能特色</a:t>
            </a:r>
            <a:endParaRPr lang="en-US" sz="1645" dirty="0"/>
          </a:p>
        </p:txBody>
      </p:sp>
      <p:sp>
        <p:nvSpPr>
          <p:cNvPr id="36" name="Text 8"/>
          <p:cNvSpPr/>
          <p:nvPr/>
        </p:nvSpPr>
        <p:spPr>
          <a:xfrm>
            <a:off x="8724900" y="127635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奥术魔法</a:t>
            </a:r>
            <a:endParaRPr lang="en-US" sz="1380" dirty="0"/>
          </a:p>
        </p:txBody>
      </p:sp>
      <p:sp>
        <p:nvSpPr>
          <p:cNvPr id="37" name="Text 9"/>
          <p:cNvSpPr/>
          <p:nvPr/>
        </p:nvSpPr>
        <p:spPr>
          <a:xfrm>
            <a:off x="8305800" y="1638300"/>
            <a:ext cx="3352800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以KAYU为媒介，施展强大的奥术魔法，对敌人造成远距离伤害。</a:t>
            </a:r>
            <a:endParaRPr lang="en-US" sz="1120" dirty="0"/>
          </a:p>
        </p:txBody>
      </p:sp>
      <p:sp>
        <p:nvSpPr>
          <p:cNvPr id="38" name="Text 10"/>
          <p:cNvSpPr/>
          <p:nvPr/>
        </p:nvSpPr>
        <p:spPr>
          <a:xfrm>
            <a:off x="8724900" y="257175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时间控制</a:t>
            </a:r>
            <a:endParaRPr lang="en-US" sz="1380" dirty="0"/>
          </a:p>
        </p:txBody>
      </p:sp>
      <p:sp>
        <p:nvSpPr>
          <p:cNvPr id="39" name="Text 11"/>
          <p:cNvSpPr/>
          <p:nvPr/>
        </p:nvSpPr>
        <p:spPr>
          <a:xfrm>
            <a:off x="8305800" y="2933700"/>
            <a:ext cx="3352800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操控时间流动，对敌人施加缓慢或冰冻效果，为团队创造优势。</a:t>
            </a:r>
            <a:endParaRPr lang="en-US" sz="1120" dirty="0"/>
          </a:p>
        </p:txBody>
      </p:sp>
      <p:sp>
        <p:nvSpPr>
          <p:cNvPr id="40" name="Text 12"/>
          <p:cNvSpPr/>
          <p:nvPr/>
        </p:nvSpPr>
        <p:spPr>
          <a:xfrm>
            <a:off x="8724900" y="386715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空间扭曲</a:t>
            </a:r>
            <a:endParaRPr lang="en-US" sz="1380" dirty="0"/>
          </a:p>
        </p:txBody>
      </p:sp>
      <p:sp>
        <p:nvSpPr>
          <p:cNvPr id="41" name="Text 13"/>
          <p:cNvSpPr/>
          <p:nvPr/>
        </p:nvSpPr>
        <p:spPr>
          <a:xfrm>
            <a:off x="8305800" y="4229100"/>
            <a:ext cx="3352800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引发空间扭曲，传送自己或队友，或对敌人造成位移伤害。</a:t>
            </a:r>
            <a:endParaRPr lang="en-US" sz="1120" dirty="0"/>
          </a:p>
        </p:txBody>
      </p:sp>
      <p:sp>
        <p:nvSpPr>
          <p:cNvPr id="42" name="Text 14"/>
          <p:cNvSpPr/>
          <p:nvPr/>
        </p:nvSpPr>
        <p:spPr>
          <a:xfrm>
            <a:off x="8724900" y="5162550"/>
            <a:ext cx="838200" cy="266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EF9C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元素力量</a:t>
            </a:r>
            <a:endParaRPr lang="en-US" sz="1380" dirty="0"/>
          </a:p>
        </p:txBody>
      </p:sp>
      <p:sp>
        <p:nvSpPr>
          <p:cNvPr id="43" name="Text 15"/>
          <p:cNvSpPr/>
          <p:nvPr/>
        </p:nvSpPr>
        <p:spPr>
          <a:xfrm>
            <a:off x="8305800" y="5524500"/>
            <a:ext cx="3352800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D1D5D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控制火、水、风、土等元素力量，根据战斗需求切换不同属性的攻击。</a:t>
            </a:r>
            <a:endParaRPr lang="en-US" sz="112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WE4ZGQ0ODNjMGI4ZWI4OWFlZmEwMDJiMjRlNTllMW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5022</Words>
  <Application>WPS 演示</Application>
  <PresentationFormat>On-screen Show (16:9)</PresentationFormat>
  <Paragraphs>636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Noto Sans SC</vt:lpstr>
      <vt:lpstr>Segoe Print</vt:lpstr>
      <vt:lpstr>Noto Sans SC</vt:lpstr>
      <vt:lpstr>Noto Sans SC</vt:lpstr>
      <vt:lpstr>ui-monospace</vt:lpstr>
      <vt:lpstr>ui-monospace</vt:lpstr>
      <vt:lpstr>ui-monospace</vt:lpstr>
      <vt:lpstr>Calibri</vt:lpstr>
      <vt:lpstr>微软雅黑</vt:lpstr>
      <vt:lpstr>Arial Unicode MS</vt:lpstr>
      <vt:lpstr>等线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Mosar</cp:lastModifiedBy>
  <cp:revision>2</cp:revision>
  <dcterms:created xsi:type="dcterms:W3CDTF">2025-09-27T04:28:00Z</dcterms:created>
  <dcterms:modified xsi:type="dcterms:W3CDTF">2025-09-27T05:49:54Z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D4E8FAD6ADB744BE99ECE54796618D04</vt:lpwstr>
  </property>
  <property fmtid="{D5CDD505-2E9C-101B-9397-08002B2CF9AE}" pid="3" name="KSOProductBuildVer">
    <vt:lpwstr>2052-11.1.0.12598</vt:lpwstr>
  </property>
</Properties>
</file>